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9"/>
  </p:notesMasterIdLst>
  <p:sldIdLst>
    <p:sldId id="256" r:id="rId2"/>
    <p:sldId id="293" r:id="rId3"/>
    <p:sldId id="258" r:id="rId4"/>
    <p:sldId id="296" r:id="rId5"/>
    <p:sldId id="294" r:id="rId6"/>
    <p:sldId id="295" r:id="rId7"/>
    <p:sldId id="300" r:id="rId8"/>
    <p:sldId id="257" r:id="rId9"/>
    <p:sldId id="297" r:id="rId10"/>
    <p:sldId id="301" r:id="rId11"/>
    <p:sldId id="302" r:id="rId12"/>
    <p:sldId id="305" r:id="rId13"/>
    <p:sldId id="307" r:id="rId14"/>
    <p:sldId id="351" r:id="rId15"/>
    <p:sldId id="308" r:id="rId16"/>
    <p:sldId id="303" r:id="rId17"/>
    <p:sldId id="306" r:id="rId18"/>
    <p:sldId id="304" r:id="rId19"/>
    <p:sldId id="298" r:id="rId20"/>
    <p:sldId id="310" r:id="rId21"/>
    <p:sldId id="362" r:id="rId22"/>
    <p:sldId id="352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6" r:id="rId37"/>
    <p:sldId id="387" r:id="rId38"/>
    <p:sldId id="388" r:id="rId39"/>
    <p:sldId id="389" r:id="rId40"/>
    <p:sldId id="390" r:id="rId41"/>
    <p:sldId id="391" r:id="rId42"/>
    <p:sldId id="392" r:id="rId43"/>
    <p:sldId id="393" r:id="rId44"/>
    <p:sldId id="355" r:id="rId45"/>
    <p:sldId id="363" r:id="rId46"/>
    <p:sldId id="364" r:id="rId47"/>
    <p:sldId id="365" r:id="rId48"/>
    <p:sldId id="366" r:id="rId49"/>
    <p:sldId id="356" r:id="rId50"/>
    <p:sldId id="367" r:id="rId51"/>
    <p:sldId id="368" r:id="rId52"/>
    <p:sldId id="369" r:id="rId53"/>
    <p:sldId id="370" r:id="rId54"/>
    <p:sldId id="371" r:id="rId55"/>
    <p:sldId id="372" r:id="rId56"/>
    <p:sldId id="353" r:id="rId57"/>
    <p:sldId id="275" r:id="rId58"/>
    <p:sldId id="311" r:id="rId59"/>
    <p:sldId id="276" r:id="rId60"/>
    <p:sldId id="280" r:id="rId61"/>
    <p:sldId id="283" r:id="rId62"/>
    <p:sldId id="312" r:id="rId63"/>
    <p:sldId id="313" r:id="rId64"/>
    <p:sldId id="354" r:id="rId65"/>
    <p:sldId id="357" r:id="rId66"/>
    <p:sldId id="358" r:id="rId67"/>
    <p:sldId id="359" r:id="rId68"/>
    <p:sldId id="360" r:id="rId69"/>
    <p:sldId id="402" r:id="rId70"/>
    <p:sldId id="396" r:id="rId71"/>
    <p:sldId id="399" r:id="rId72"/>
    <p:sldId id="400" r:id="rId73"/>
    <p:sldId id="401" r:id="rId74"/>
    <p:sldId id="361" r:id="rId75"/>
    <p:sldId id="394" r:id="rId76"/>
    <p:sldId id="395" r:id="rId77"/>
    <p:sldId id="269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3"/>
    <p:restoredTop sz="94674"/>
  </p:normalViewPr>
  <p:slideViewPr>
    <p:cSldViewPr snapToGrid="0" snapToObjects="1">
      <p:cViewPr varScale="1">
        <p:scale>
          <a:sx n="72" d="100"/>
          <a:sy n="72" d="100"/>
        </p:scale>
        <p:origin x="78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2CA38-B8FC-7F4C-ACAC-C16C830CF718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C3548-0485-8640-B2CB-ED9EA1515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733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C3548-0485-8640-B2CB-ED9EA1515C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95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821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362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932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655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040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3007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94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2F98-8BEF-F542-8DAD-F504120863ED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42F98-8BEF-F542-8DAD-F504120863ED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2B148-C0F7-014B-AD41-136CA0621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11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suhkbti.com/SearchBTI?search=technical+analysi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legalcorpus.weebly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ooks.google.com/ngram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memsource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lc.hsu.edu.hk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imtranslator.net/compare/" TargetMode="External"/><Relationship Id="rId2" Type="http://schemas.openxmlformats.org/officeDocument/2006/relationships/hyperlink" Target="http://quest-app.appspot.com/h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ustomizemt.000webhostapp.com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suhk-translation-technology.com/" TargetMode="External"/><Relationship Id="rId2" Type="http://schemas.openxmlformats.org/officeDocument/2006/relationships/hyperlink" Target="mailto:scsiu@hsmc.edu.h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HK" sz="4000" dirty="0">
                <a:solidFill>
                  <a:srgbClr val="212121"/>
                </a:solidFill>
              </a:rPr>
              <a:t>Trends in Technology for Translators:</a:t>
            </a:r>
            <a:br>
              <a:rPr lang="en-US" altLang="zh-HK" sz="4000" dirty="0">
                <a:solidFill>
                  <a:srgbClr val="212121"/>
                </a:solidFill>
              </a:rPr>
            </a:br>
            <a:r>
              <a:rPr lang="en-US" altLang="zh-TW" sz="4000" dirty="0">
                <a:solidFill>
                  <a:srgbClr val="212121"/>
                </a:solidFill>
              </a:rPr>
              <a:t>Deep Learning and Automatic Translation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 err="1" smtClean="0"/>
              <a:t>Dr</a:t>
            </a:r>
            <a:r>
              <a:rPr lang="en-US" dirty="0" smtClean="0"/>
              <a:t> Sai-</a:t>
            </a:r>
            <a:r>
              <a:rPr lang="en-US" dirty="0" err="1" smtClean="0"/>
              <a:t>cheong</a:t>
            </a:r>
            <a:r>
              <a:rPr lang="en-US" dirty="0" smtClean="0"/>
              <a:t> SIU</a:t>
            </a:r>
          </a:p>
          <a:p>
            <a:r>
              <a:rPr lang="en-US" dirty="0" smtClean="0"/>
              <a:t>Director, Deep Learning Application and Research Centre</a:t>
            </a:r>
          </a:p>
          <a:p>
            <a:r>
              <a:rPr lang="en-US" dirty="0" smtClean="0"/>
              <a:t>The Hang Seng University of Hong Kong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0" y="464479"/>
            <a:ext cx="3660888" cy="89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09465" y="1690689"/>
            <a:ext cx="3531705" cy="16035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dirty="0" smtClean="0"/>
              <a:t>Electronic Dictionaries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Translation </a:t>
            </a:r>
            <a:r>
              <a:rPr lang="en-US" altLang="zh-CN" dirty="0" smtClean="0"/>
              <a:t>Technology</a:t>
            </a:r>
            <a:endParaRPr lang="zh-HK" altLang="en-US" dirty="0"/>
          </a:p>
        </p:txBody>
      </p:sp>
      <p:sp>
        <p:nvSpPr>
          <p:cNvPr id="6" name="矩形 5"/>
          <p:cNvSpPr/>
          <p:nvPr/>
        </p:nvSpPr>
        <p:spPr>
          <a:xfrm>
            <a:off x="4806123" y="1690689"/>
            <a:ext cx="3531706" cy="16035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dirty="0" smtClean="0"/>
              <a:t>Corpora and </a:t>
            </a:r>
            <a:r>
              <a:rPr lang="en-US" altLang="zh-HK" sz="4000" dirty="0" err="1" smtClean="0"/>
              <a:t>Concordancers</a:t>
            </a:r>
            <a:endParaRPr lang="zh-HK" altLang="en-US" sz="4000" dirty="0"/>
          </a:p>
        </p:txBody>
      </p:sp>
      <p:sp>
        <p:nvSpPr>
          <p:cNvPr id="7" name="矩形 6"/>
          <p:cNvSpPr/>
          <p:nvPr/>
        </p:nvSpPr>
        <p:spPr>
          <a:xfrm>
            <a:off x="909465" y="3698738"/>
            <a:ext cx="3531706" cy="16035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dirty="0" smtClean="0"/>
              <a:t>Translation Databases</a:t>
            </a:r>
            <a:endParaRPr lang="zh-HK" altLang="en-US" sz="4000" dirty="0"/>
          </a:p>
        </p:txBody>
      </p:sp>
      <p:sp>
        <p:nvSpPr>
          <p:cNvPr id="8" name="矩形 7"/>
          <p:cNvSpPr/>
          <p:nvPr/>
        </p:nvSpPr>
        <p:spPr>
          <a:xfrm>
            <a:off x="4806124" y="3698737"/>
            <a:ext cx="3531706" cy="1603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dirty="0" smtClean="0"/>
              <a:t>Automatic Translation</a:t>
            </a:r>
            <a:endParaRPr lang="zh-HK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3757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Electronic Dictionaries</a:t>
            </a:r>
            <a:endParaRPr lang="zh-HK" altLang="en-US" dirty="0"/>
          </a:p>
        </p:txBody>
      </p:sp>
      <p:sp>
        <p:nvSpPr>
          <p:cNvPr id="4" name="矩形 3"/>
          <p:cNvSpPr/>
          <p:nvPr/>
        </p:nvSpPr>
        <p:spPr>
          <a:xfrm>
            <a:off x="905940" y="2690214"/>
            <a:ext cx="3531705" cy="16035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dirty="0" smtClean="0"/>
              <a:t>General Dictionaries</a:t>
            </a:r>
          </a:p>
        </p:txBody>
      </p:sp>
      <p:sp>
        <p:nvSpPr>
          <p:cNvPr id="5" name="矩形 4"/>
          <p:cNvSpPr/>
          <p:nvPr/>
        </p:nvSpPr>
        <p:spPr>
          <a:xfrm>
            <a:off x="4782201" y="2690214"/>
            <a:ext cx="3531705" cy="16035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dirty="0" err="1" smtClean="0"/>
              <a:t>Specialised</a:t>
            </a:r>
            <a:r>
              <a:rPr lang="en-US" altLang="zh-HK" sz="4000" dirty="0" smtClean="0"/>
              <a:t> Dictionaries</a:t>
            </a:r>
          </a:p>
        </p:txBody>
      </p:sp>
      <p:pic>
        <p:nvPicPr>
          <p:cNvPr id="6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Example: HSUHK Business Translation </a:t>
            </a:r>
            <a:r>
              <a:rPr lang="en-US" altLang="zh-CN" dirty="0" smtClean="0"/>
              <a:t>Index</a:t>
            </a:r>
            <a:endParaRPr lang="zh-HK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58" y="1577009"/>
            <a:ext cx="4848463" cy="498944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452353" y="1577009"/>
            <a:ext cx="3458817" cy="887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dirty="0">
                <a:hlinkClick r:id="rId3"/>
              </a:rPr>
              <a:t>http://</a:t>
            </a:r>
            <a:r>
              <a:rPr lang="en-US" altLang="zh-HK" dirty="0" smtClean="0">
                <a:hlinkClick r:id="rId3"/>
              </a:rPr>
              <a:t>www.hsuhkbti.com/SearchBTI?search=technical+analysis</a:t>
            </a:r>
            <a:endParaRPr lang="zh-HK" altLang="en-US" dirty="0"/>
          </a:p>
        </p:txBody>
      </p:sp>
      <p:pic>
        <p:nvPicPr>
          <p:cNvPr id="5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4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Corpora and </a:t>
            </a:r>
            <a:r>
              <a:rPr lang="en-US" altLang="zh-HK" dirty="0" err="1" smtClean="0"/>
              <a:t>Concordancers</a:t>
            </a:r>
            <a:endParaRPr lang="zh-HK" altLang="en-US" dirty="0"/>
          </a:p>
        </p:txBody>
      </p:sp>
      <p:sp>
        <p:nvSpPr>
          <p:cNvPr id="3" name="流程圖: 磁碟 2"/>
          <p:cNvSpPr/>
          <p:nvPr/>
        </p:nvSpPr>
        <p:spPr>
          <a:xfrm>
            <a:off x="3346174" y="1566697"/>
            <a:ext cx="2451652" cy="2066585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Corpus: Electronic Texts</a:t>
            </a:r>
            <a:endParaRPr lang="zh-HK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310437" y="4277112"/>
            <a:ext cx="2372139" cy="12324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600" dirty="0" smtClean="0"/>
              <a:t>Expression</a:t>
            </a:r>
            <a:endParaRPr lang="zh-HK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6441550" y="4277112"/>
            <a:ext cx="2372139" cy="12324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600" dirty="0" smtClean="0"/>
              <a:t>Examples/</a:t>
            </a:r>
          </a:p>
          <a:p>
            <a:pPr algn="ctr"/>
            <a:r>
              <a:rPr lang="en-US" altLang="zh-HK" sz="3600" dirty="0" smtClean="0"/>
              <a:t>Statistics</a:t>
            </a:r>
            <a:endParaRPr lang="zh-HK" altLang="en-US" sz="3600" dirty="0"/>
          </a:p>
        </p:txBody>
      </p:sp>
      <p:sp>
        <p:nvSpPr>
          <p:cNvPr id="7" name="向右箭號 6"/>
          <p:cNvSpPr/>
          <p:nvPr/>
        </p:nvSpPr>
        <p:spPr>
          <a:xfrm>
            <a:off x="5964473" y="4535529"/>
            <a:ext cx="371061" cy="71561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向右箭號 7"/>
          <p:cNvSpPr/>
          <p:nvPr/>
        </p:nvSpPr>
        <p:spPr>
          <a:xfrm>
            <a:off x="2823876" y="4535529"/>
            <a:ext cx="371061" cy="71561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0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36237" y="4277112"/>
            <a:ext cx="2451652" cy="1232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800" dirty="0" err="1" smtClean="0"/>
              <a:t>Concordancers</a:t>
            </a:r>
            <a:endParaRPr lang="zh-HK" altLang="en-US" sz="2800" dirty="0"/>
          </a:p>
        </p:txBody>
      </p:sp>
      <p:sp>
        <p:nvSpPr>
          <p:cNvPr id="11" name="向下箭號 10"/>
          <p:cNvSpPr/>
          <p:nvPr/>
        </p:nvSpPr>
        <p:spPr>
          <a:xfrm rot="10800000">
            <a:off x="3813033" y="3774333"/>
            <a:ext cx="583660" cy="3617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向下箭號 11"/>
          <p:cNvSpPr/>
          <p:nvPr/>
        </p:nvSpPr>
        <p:spPr>
          <a:xfrm>
            <a:off x="4704735" y="3774334"/>
            <a:ext cx="583660" cy="3617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矩形 12"/>
          <p:cNvSpPr/>
          <p:nvPr/>
        </p:nvSpPr>
        <p:spPr>
          <a:xfrm>
            <a:off x="382474" y="1690689"/>
            <a:ext cx="2052966" cy="10214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altLang="zh-HK" sz="2000" dirty="0" smtClean="0"/>
              <a:t>ST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HK" sz="2000" dirty="0" smtClean="0"/>
              <a:t>TL Expressions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HK" sz="2000" dirty="0" smtClean="0"/>
              <a:t>TT Analysis</a:t>
            </a:r>
            <a:endParaRPr lang="zh-HK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3785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Example 1: Legal Corpus</a:t>
            </a:r>
            <a:endParaRPr lang="zh-HK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 smtClean="0">
                <a:hlinkClick r:id="rId2"/>
              </a:rPr>
              <a:t>http</a:t>
            </a:r>
            <a:r>
              <a:rPr lang="en-US" altLang="zh-HK" dirty="0">
                <a:hlinkClick r:id="rId2"/>
              </a:rPr>
              <a:t>://legalcorpus.weebly.com</a:t>
            </a:r>
            <a:r>
              <a:rPr lang="en-US" altLang="zh-HK" dirty="0" smtClean="0">
                <a:hlinkClick r:id="rId2"/>
              </a:rPr>
              <a:t>/</a:t>
            </a:r>
            <a:endParaRPr lang="en-US" altLang="zh-HK" dirty="0" smtClean="0"/>
          </a:p>
        </p:txBody>
      </p:sp>
      <p:pic>
        <p:nvPicPr>
          <p:cNvPr id="4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6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Example 2: </a:t>
            </a:r>
            <a:r>
              <a:rPr lang="en-US" altLang="zh-HK" dirty="0" err="1" smtClean="0"/>
              <a:t>Ngram</a:t>
            </a:r>
            <a:r>
              <a:rPr lang="en-US" altLang="zh-HK" dirty="0" smtClean="0"/>
              <a:t> Viewer</a:t>
            </a:r>
            <a:endParaRPr lang="zh-HK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>
                <a:hlinkClick r:id="rId2"/>
              </a:rPr>
              <a:t>https://</a:t>
            </a:r>
            <a:r>
              <a:rPr lang="en-US" altLang="zh-HK" dirty="0" smtClean="0">
                <a:hlinkClick r:id="rId2"/>
              </a:rPr>
              <a:t>books.google.com/ngrams</a:t>
            </a:r>
            <a:endParaRPr lang="zh-HK" altLang="en-US" dirty="0"/>
          </a:p>
        </p:txBody>
      </p:sp>
      <p:pic>
        <p:nvPicPr>
          <p:cNvPr id="4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9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Translation Databases: Translation Memories and </a:t>
            </a:r>
            <a:r>
              <a:rPr lang="en-US" altLang="zh-HK" dirty="0" err="1" smtClean="0"/>
              <a:t>Termbases</a:t>
            </a:r>
            <a:endParaRPr lang="zh-HK" altLang="en-US" dirty="0"/>
          </a:p>
        </p:txBody>
      </p:sp>
      <p:sp>
        <p:nvSpPr>
          <p:cNvPr id="4" name="流程圖: 磁碟 3"/>
          <p:cNvSpPr/>
          <p:nvPr/>
        </p:nvSpPr>
        <p:spPr>
          <a:xfrm>
            <a:off x="543330" y="3038798"/>
            <a:ext cx="1855305" cy="2093844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 smtClean="0"/>
              <a:t>Translation Memories: Previous TT</a:t>
            </a:r>
            <a:endParaRPr lang="zh-HK" altLang="en-US" dirty="0"/>
          </a:p>
        </p:txBody>
      </p:sp>
      <p:sp>
        <p:nvSpPr>
          <p:cNvPr id="5" name="流程圖: 磁碟 4"/>
          <p:cNvSpPr/>
          <p:nvPr/>
        </p:nvSpPr>
        <p:spPr>
          <a:xfrm>
            <a:off x="2623924" y="3038798"/>
            <a:ext cx="1855305" cy="209384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 smtClean="0"/>
              <a:t>Terminology Databases:</a:t>
            </a:r>
          </a:p>
          <a:p>
            <a:pPr algn="ctr"/>
            <a:r>
              <a:rPr lang="en-US" altLang="zh-HK" dirty="0" smtClean="0"/>
              <a:t>Multilingual Terms</a:t>
            </a:r>
            <a:endParaRPr lang="zh-HK" altLang="en-US" dirty="0"/>
          </a:p>
        </p:txBody>
      </p:sp>
      <p:sp>
        <p:nvSpPr>
          <p:cNvPr id="6" name="矩形 5"/>
          <p:cNvSpPr/>
          <p:nvPr/>
        </p:nvSpPr>
        <p:spPr>
          <a:xfrm>
            <a:off x="5976727" y="1936889"/>
            <a:ext cx="2610679" cy="11019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Reuse of TL Sentences</a:t>
            </a:r>
          </a:p>
        </p:txBody>
      </p:sp>
      <p:sp>
        <p:nvSpPr>
          <p:cNvPr id="7" name="矩形 6"/>
          <p:cNvSpPr/>
          <p:nvPr/>
        </p:nvSpPr>
        <p:spPr>
          <a:xfrm>
            <a:off x="5976727" y="3275796"/>
            <a:ext cx="2610679" cy="10999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Consistent Terminology</a:t>
            </a:r>
          </a:p>
        </p:txBody>
      </p:sp>
      <p:sp>
        <p:nvSpPr>
          <p:cNvPr id="8" name="矩形 7"/>
          <p:cNvSpPr/>
          <p:nvPr/>
        </p:nvSpPr>
        <p:spPr>
          <a:xfrm>
            <a:off x="5976727" y="4609620"/>
            <a:ext cx="2610679" cy="10999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Quality Control</a:t>
            </a:r>
          </a:p>
        </p:txBody>
      </p:sp>
      <p:sp>
        <p:nvSpPr>
          <p:cNvPr id="9" name="向右箭號 8"/>
          <p:cNvSpPr/>
          <p:nvPr/>
        </p:nvSpPr>
        <p:spPr>
          <a:xfrm>
            <a:off x="4704518" y="3608642"/>
            <a:ext cx="993915" cy="9541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0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2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Example: </a:t>
            </a:r>
            <a:r>
              <a:rPr lang="en-US" altLang="zh-HK" dirty="0" err="1" smtClean="0"/>
              <a:t>Memsource</a:t>
            </a:r>
            <a:endParaRPr lang="zh-HK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>
                <a:hlinkClick r:id="rId2"/>
              </a:rPr>
              <a:t>https://www.memsource.com</a:t>
            </a:r>
            <a:r>
              <a:rPr lang="en-US" altLang="zh-HK" dirty="0" smtClean="0">
                <a:hlinkClick r:id="rId2"/>
              </a:rPr>
              <a:t>/</a:t>
            </a:r>
            <a:endParaRPr lang="zh-HK" altLang="en-US" dirty="0"/>
          </a:p>
        </p:txBody>
      </p:sp>
      <p:pic>
        <p:nvPicPr>
          <p:cNvPr id="6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8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Automatic Translation</a:t>
            </a:r>
            <a:endParaRPr lang="zh-HK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73426" y="2793747"/>
            <a:ext cx="2610679" cy="13461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Text Translation</a:t>
            </a:r>
          </a:p>
        </p:txBody>
      </p:sp>
      <p:sp>
        <p:nvSpPr>
          <p:cNvPr id="7" name="矩形 6"/>
          <p:cNvSpPr/>
          <p:nvPr/>
        </p:nvSpPr>
        <p:spPr>
          <a:xfrm>
            <a:off x="1073426" y="4507422"/>
            <a:ext cx="2610679" cy="13461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Speech Translation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857750" y="1712053"/>
            <a:ext cx="3511826" cy="993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ST Comprehension</a:t>
            </a:r>
            <a:endParaRPr lang="zh-HK" altLang="en-US" sz="3200" dirty="0"/>
          </a:p>
        </p:txBody>
      </p:sp>
      <p:sp>
        <p:nvSpPr>
          <p:cNvPr id="13" name="圓角矩形 12"/>
          <p:cNvSpPr/>
          <p:nvPr/>
        </p:nvSpPr>
        <p:spPr>
          <a:xfrm>
            <a:off x="4857750" y="2969857"/>
            <a:ext cx="3511826" cy="993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TT Draft</a:t>
            </a:r>
            <a:endParaRPr lang="zh-HK" altLang="en-US" sz="3200" dirty="0"/>
          </a:p>
        </p:txBody>
      </p:sp>
      <p:sp>
        <p:nvSpPr>
          <p:cNvPr id="14" name="圓角矩形 13"/>
          <p:cNvSpPr/>
          <p:nvPr/>
        </p:nvSpPr>
        <p:spPr>
          <a:xfrm>
            <a:off x="4857750" y="4227661"/>
            <a:ext cx="3511826" cy="993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TT Revision</a:t>
            </a:r>
            <a:endParaRPr lang="zh-HK" altLang="en-US" sz="3200" dirty="0"/>
          </a:p>
        </p:txBody>
      </p:sp>
      <p:cxnSp>
        <p:nvCxnSpPr>
          <p:cNvPr id="16" name="直線單箭頭接點 15"/>
          <p:cNvCxnSpPr>
            <a:stCxn id="6" idx="3"/>
            <a:endCxn id="12" idx="1"/>
          </p:cNvCxnSpPr>
          <p:nvPr/>
        </p:nvCxnSpPr>
        <p:spPr>
          <a:xfrm flipV="1">
            <a:off x="3684105" y="2209010"/>
            <a:ext cx="1173645" cy="125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6" idx="3"/>
            <a:endCxn id="13" idx="1"/>
          </p:cNvCxnSpPr>
          <p:nvPr/>
        </p:nvCxnSpPr>
        <p:spPr>
          <a:xfrm>
            <a:off x="3684105" y="3466814"/>
            <a:ext cx="11736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6" idx="3"/>
            <a:endCxn id="14" idx="1"/>
          </p:cNvCxnSpPr>
          <p:nvPr/>
        </p:nvCxnSpPr>
        <p:spPr>
          <a:xfrm>
            <a:off x="3684105" y="3466814"/>
            <a:ext cx="1173645" cy="125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3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Useful Tools for Professional Translators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AI and Translation Technology</a:t>
            </a:r>
          </a:p>
          <a:p>
            <a:r>
              <a:rPr lang="en-US" dirty="0" smtClean="0"/>
              <a:t>Ways to Make Better Use of Automatic Translation Systems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2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627904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Deep Learning Research and Application Centre</a:t>
            </a:r>
            <a:endParaRPr dirty="0">
              <a:latin typeface="+mn-lt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i="1" dirty="0" smtClean="0">
                <a:latin typeface="+mn-lt"/>
              </a:rPr>
              <a:t>The Hang Seng University of Hong Kong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70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Methods</a:t>
            </a:r>
            <a:endParaRPr lang="zh-HK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58790" y="1526843"/>
            <a:ext cx="4996070" cy="924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Rule-based Approach</a:t>
            </a:r>
            <a:endParaRPr lang="zh-HK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2227493" y="3680172"/>
            <a:ext cx="4996070" cy="9150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Statistical Approach</a:t>
            </a:r>
            <a:endParaRPr lang="zh-HK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2227493" y="4751952"/>
            <a:ext cx="4996070" cy="9235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Deep Learning Approach</a:t>
            </a:r>
            <a:endParaRPr lang="zh-HK" altLang="en-US" sz="3200" dirty="0"/>
          </a:p>
        </p:txBody>
      </p:sp>
      <p:pic>
        <p:nvPicPr>
          <p:cNvPr id="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58790" y="2608392"/>
            <a:ext cx="4996070" cy="9150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Example-based Approach</a:t>
            </a:r>
            <a:endParaRPr lang="zh-HK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122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Traditional Approaches to Machine Translation</a:t>
            </a:r>
            <a:endParaRPr dirty="0"/>
          </a:p>
        </p:txBody>
      </p:sp>
      <p:grpSp>
        <p:nvGrpSpPr>
          <p:cNvPr id="117" name="Shape 117"/>
          <p:cNvGrpSpPr/>
          <p:nvPr/>
        </p:nvGrpSpPr>
        <p:grpSpPr>
          <a:xfrm>
            <a:off x="319812" y="4737325"/>
            <a:ext cx="8325674" cy="1437386"/>
            <a:chOff x="1593000" y="2322568"/>
            <a:chExt cx="5957975" cy="643500"/>
          </a:xfrm>
        </p:grpSpPr>
        <p:sp>
          <p:nvSpPr>
            <p:cNvPr id="118" name="Shape 11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+mn-lt"/>
                  <a:ea typeface="Roboto Medium"/>
                  <a:cs typeface="Roboto Medium"/>
                  <a:sym typeface="Roboto Medium"/>
                </a:rPr>
                <a:t>Statistical Machine Translation</a:t>
              </a:r>
              <a:endParaRPr sz="180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+mn-lt"/>
                  <a:ea typeface="Roboto Thin"/>
                  <a:cs typeface="Roboto Thin"/>
                  <a:sym typeface="Roboto Thin"/>
                </a:rPr>
                <a:t>03</a:t>
              </a:r>
              <a:endParaRPr sz="1800">
                <a:solidFill>
                  <a:srgbClr val="FFFFFF"/>
                </a:solidFill>
                <a:latin typeface="+mn-lt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429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Translation Model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        </a:t>
              </a:r>
              <a:r>
                <a:rPr lang="en" sz="1800" i="1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P</a:t>
              </a: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(“I”|“</a:t>
              </a:r>
              <a:r>
                <a:rPr lang="en" sz="1800" dirty="0" err="1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我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”)</a:t>
              </a:r>
              <a:r>
                <a:rPr lang="en-US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 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x</a:t>
              </a:r>
              <a:r>
                <a:rPr lang="en-US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 </a:t>
              </a:r>
              <a:r>
                <a:rPr lang="en" sz="1800" i="1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P</a:t>
              </a: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(“go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”|</a:t>
              </a:r>
              <a:r>
                <a:rPr lang="en-US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“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去”)</a:t>
              </a:r>
              <a:r>
                <a:rPr lang="en-US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 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x</a:t>
              </a:r>
              <a:r>
                <a:rPr lang="en-US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 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...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  <a:p>
              <a:pPr marL="457200" lvl="0" indent="-3429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Language Model: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  <a:p>
              <a:pPr lvl="0">
                <a:lnSpc>
                  <a:spcPct val="115000"/>
                </a:lnSpc>
              </a:pP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        </a:t>
              </a:r>
              <a:r>
                <a:rPr lang="en" sz="1800" i="1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P</a:t>
              </a: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(“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我乘</a:t>
              </a:r>
              <a:r>
                <a:rPr lang="zh-CN" altLang="en-US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火車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去學校”)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" name="Shape 125"/>
          <p:cNvGrpSpPr/>
          <p:nvPr/>
        </p:nvGrpSpPr>
        <p:grpSpPr>
          <a:xfrm>
            <a:off x="319812" y="3273991"/>
            <a:ext cx="8325674" cy="1437386"/>
            <a:chOff x="1593000" y="2322568"/>
            <a:chExt cx="5957975" cy="643500"/>
          </a:xfrm>
        </p:grpSpPr>
        <p:sp>
          <p:nvSpPr>
            <p:cNvPr id="126" name="Shape 12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+mn-lt"/>
                  <a:ea typeface="Roboto Medium"/>
                  <a:cs typeface="Roboto Medium"/>
                  <a:sym typeface="Roboto Medium"/>
                </a:rPr>
                <a:t>Example-based Machine Translation</a:t>
              </a:r>
              <a:endParaRPr sz="180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+mn-lt"/>
                  <a:ea typeface="Roboto Thin"/>
                  <a:cs typeface="Roboto Thin"/>
                  <a:sym typeface="Roboto Thin"/>
                </a:rPr>
                <a:t>02</a:t>
              </a:r>
              <a:endParaRPr sz="1800">
                <a:solidFill>
                  <a:srgbClr val="FFFFFF"/>
                </a:solidFill>
                <a:latin typeface="+mn-lt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429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I go to school by 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train.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  <a:p>
              <a:pPr marL="457200" lvl="0" indent="-3429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I go to school by </a:t>
              </a:r>
              <a:r>
                <a:rPr lang="en" sz="1800" u="sng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taxi</a:t>
              </a: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. 我乘</a:t>
              </a:r>
              <a:r>
                <a:rPr lang="en" sz="1800" u="sng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計程車</a:t>
              </a: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去學校。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  <a:p>
              <a:pPr marL="457200" lvl="0" indent="-34290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我乘</a:t>
              </a:r>
              <a:r>
                <a:rPr lang="zh-CN" altLang="en-US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火車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去學校</a:t>
              </a: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。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3" name="Shape 133"/>
          <p:cNvGrpSpPr/>
          <p:nvPr/>
        </p:nvGrpSpPr>
        <p:grpSpPr>
          <a:xfrm>
            <a:off x="319812" y="1810636"/>
            <a:ext cx="8325674" cy="1437386"/>
            <a:chOff x="1593000" y="2322568"/>
            <a:chExt cx="5957975" cy="643500"/>
          </a:xfrm>
        </p:grpSpPr>
        <p:sp>
          <p:nvSpPr>
            <p:cNvPr id="134" name="Shape 13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+mn-lt"/>
                  <a:ea typeface="Roboto Medium"/>
                  <a:cs typeface="Roboto Medium"/>
                  <a:sym typeface="Roboto Medium"/>
                </a:rPr>
                <a:t>Rule-based Machine Translation</a:t>
              </a:r>
              <a:endParaRPr sz="180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+mn-lt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+mn-lt"/>
                  <a:ea typeface="Roboto Thin"/>
                  <a:cs typeface="Roboto Thin"/>
                  <a:sym typeface="Roboto Thin"/>
                </a:rPr>
                <a:t>01</a:t>
              </a:r>
              <a:endParaRPr sz="1800">
                <a:solidFill>
                  <a:srgbClr val="FFFFFF"/>
                </a:solidFill>
                <a:latin typeface="+mn-lt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429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I go to school by 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train.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  <a:p>
              <a:pPr marL="457200" lvl="0" indent="-3429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我／去／學校／乘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／</a:t>
              </a:r>
              <a:r>
                <a:rPr lang="zh-CN" altLang="en-US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火車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／。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  <a:p>
              <a:pPr marL="457200" lvl="0" indent="-34290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800"/>
                <a:buFont typeface="Roboto"/>
                <a:buChar char="●"/>
              </a:pP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我乘</a:t>
              </a:r>
              <a:r>
                <a:rPr lang="zh-CN" altLang="en-US" dirty="0">
                  <a:solidFill>
                    <a:srgbClr val="701C7F"/>
                  </a:solidFill>
                  <a:ea typeface="Roboto"/>
                  <a:cs typeface="Roboto"/>
                  <a:sym typeface="Roboto"/>
                </a:rPr>
                <a:t>火車</a:t>
              </a:r>
              <a:r>
                <a:rPr lang="en" sz="1800" dirty="0" smtClean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去學校</a:t>
              </a:r>
              <a:r>
                <a:rPr lang="en" sz="1800" dirty="0">
                  <a:solidFill>
                    <a:srgbClr val="701C7F"/>
                  </a:solidFill>
                  <a:latin typeface="+mn-lt"/>
                  <a:ea typeface="Roboto"/>
                  <a:cs typeface="Roboto"/>
                  <a:sym typeface="Roboto"/>
                </a:rPr>
                <a:t>。</a:t>
              </a:r>
              <a:endParaRPr sz="1800" dirty="0">
                <a:solidFill>
                  <a:srgbClr val="701C7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94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Methods</a:t>
            </a:r>
            <a:endParaRPr lang="zh-HK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58790" y="1526843"/>
            <a:ext cx="4996070" cy="924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Rule-based Approach</a:t>
            </a:r>
            <a:endParaRPr lang="zh-HK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2227493" y="3680172"/>
            <a:ext cx="4996070" cy="9150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Statistical Approach</a:t>
            </a:r>
            <a:endParaRPr lang="zh-HK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2227493" y="4751952"/>
            <a:ext cx="4996070" cy="9235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Deep Learning Approach</a:t>
            </a:r>
            <a:endParaRPr lang="zh-HK" altLang="en-US" sz="3200" dirty="0"/>
          </a:p>
        </p:txBody>
      </p:sp>
      <p:pic>
        <p:nvPicPr>
          <p:cNvPr id="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58790" y="2608392"/>
            <a:ext cx="4996070" cy="9150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Example-based Approach</a:t>
            </a:r>
            <a:endParaRPr lang="zh-HK" altLang="en-US" sz="3200" dirty="0"/>
          </a:p>
        </p:txBody>
      </p:sp>
      <p:sp>
        <p:nvSpPr>
          <p:cNvPr id="3" name="向右箭號 2"/>
          <p:cNvSpPr/>
          <p:nvPr/>
        </p:nvSpPr>
        <p:spPr>
          <a:xfrm>
            <a:off x="998300" y="1565953"/>
            <a:ext cx="904672" cy="84663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3733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Rule-based Machine Translation (RBMT)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buFontTx/>
              <a:buChar char="•"/>
            </a:pPr>
            <a:r>
              <a:rPr lang="en-US" altLang="zh-HK" sz="2800" dirty="0" smtClean="0"/>
              <a:t>Direct MT</a:t>
            </a:r>
          </a:p>
          <a:p>
            <a:pPr marL="457200" indent="-457200" eaLnBrk="1" hangingPunct="1">
              <a:buFontTx/>
              <a:buChar char="•"/>
            </a:pPr>
            <a:r>
              <a:rPr lang="en-US" altLang="zh-HK" sz="2800" dirty="0" smtClean="0"/>
              <a:t>Transfer MT</a:t>
            </a:r>
          </a:p>
        </p:txBody>
      </p:sp>
      <p:pic>
        <p:nvPicPr>
          <p:cNvPr id="4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912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MT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buFontTx/>
              <a:buChar char="•"/>
            </a:pPr>
            <a:r>
              <a:rPr lang="en-US" altLang="zh-HK" sz="2800" dirty="0" smtClean="0"/>
              <a:t>This is considered to be the first generation of MT systems.</a:t>
            </a:r>
          </a:p>
          <a:p>
            <a:pPr marL="457200" indent="-457200" eaLnBrk="1" hangingPunct="1">
              <a:buFontTx/>
              <a:buChar char="•"/>
            </a:pPr>
            <a:r>
              <a:rPr lang="en-US" altLang="zh-HK" sz="2800" dirty="0" smtClean="0"/>
              <a:t>The ST is treated as a string of words. The SL words are then replaced by TL words, and the TL words are reordered.</a:t>
            </a:r>
          </a:p>
          <a:p>
            <a:pPr marL="457200" indent="-457200" eaLnBrk="1" hangingPunct="1">
              <a:buFontTx/>
              <a:buChar char="•"/>
            </a:pPr>
            <a:endParaRPr lang="en-US" altLang="zh-HK" sz="2800" dirty="0" smtClean="0"/>
          </a:p>
        </p:txBody>
      </p:sp>
      <p:pic>
        <p:nvPicPr>
          <p:cNvPr id="4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055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Direct MT</a:t>
            </a:r>
            <a:endParaRPr lang="zh-HK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摺角紙張 2"/>
          <p:cNvSpPr/>
          <p:nvPr/>
        </p:nvSpPr>
        <p:spPr>
          <a:xfrm>
            <a:off x="171450" y="2530475"/>
            <a:ext cx="977900" cy="1052513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2400" dirty="0"/>
              <a:t>ST</a:t>
            </a:r>
            <a:endParaRPr lang="zh-HK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1541463" y="2643188"/>
            <a:ext cx="1601787" cy="827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1. Segmentation</a:t>
            </a:r>
            <a:endParaRPr lang="zh-HK" altLang="en-US" dirty="0"/>
          </a:p>
        </p:txBody>
      </p:sp>
      <p:sp>
        <p:nvSpPr>
          <p:cNvPr id="5" name="矩形 4"/>
          <p:cNvSpPr/>
          <p:nvPr/>
        </p:nvSpPr>
        <p:spPr>
          <a:xfrm>
            <a:off x="3384550" y="2643188"/>
            <a:ext cx="1603375" cy="827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2. Tokenization</a:t>
            </a:r>
            <a:endParaRPr lang="zh-HK" altLang="en-US" dirty="0"/>
          </a:p>
        </p:txBody>
      </p:sp>
      <p:sp>
        <p:nvSpPr>
          <p:cNvPr id="6" name="矩形 5"/>
          <p:cNvSpPr/>
          <p:nvPr/>
        </p:nvSpPr>
        <p:spPr>
          <a:xfrm>
            <a:off x="5227638" y="2643188"/>
            <a:ext cx="1603375" cy="827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3. </a:t>
            </a:r>
            <a:r>
              <a:rPr lang="en-US" altLang="zh-HK" dirty="0" smtClean="0"/>
              <a:t>Lemmatization</a:t>
            </a:r>
            <a:endParaRPr lang="zh-HK" altLang="en-US" dirty="0"/>
          </a:p>
        </p:txBody>
      </p:sp>
      <p:sp>
        <p:nvSpPr>
          <p:cNvPr id="7" name="矩形 6"/>
          <p:cNvSpPr/>
          <p:nvPr/>
        </p:nvSpPr>
        <p:spPr>
          <a:xfrm>
            <a:off x="7070725" y="2643188"/>
            <a:ext cx="1603375" cy="827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4. </a:t>
            </a:r>
            <a:r>
              <a:rPr lang="en-US" altLang="zh-HK" dirty="0" smtClean="0"/>
              <a:t>POS-tagging</a:t>
            </a:r>
            <a:endParaRPr lang="zh-HK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41463" y="3962400"/>
            <a:ext cx="1601787" cy="8270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5. Replacement</a:t>
            </a:r>
            <a:endParaRPr lang="zh-HK" altLang="en-US" dirty="0"/>
          </a:p>
        </p:txBody>
      </p:sp>
      <p:sp>
        <p:nvSpPr>
          <p:cNvPr id="9" name="矩形 8"/>
          <p:cNvSpPr/>
          <p:nvPr/>
        </p:nvSpPr>
        <p:spPr>
          <a:xfrm>
            <a:off x="3384550" y="3962400"/>
            <a:ext cx="2468563" cy="82708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6. Modification: </a:t>
            </a:r>
            <a:r>
              <a:rPr lang="en-US" altLang="zh-HK" dirty="0" smtClean="0"/>
              <a:t>Reordering / Addition /</a:t>
            </a:r>
            <a:endParaRPr lang="en-US" altLang="zh-HK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Omission </a:t>
            </a:r>
            <a:endParaRPr lang="zh-HK" altLang="en-US" dirty="0"/>
          </a:p>
        </p:txBody>
      </p:sp>
      <p:sp>
        <p:nvSpPr>
          <p:cNvPr id="11" name="摺角紙張 10"/>
          <p:cNvSpPr/>
          <p:nvPr/>
        </p:nvSpPr>
        <p:spPr>
          <a:xfrm>
            <a:off x="6092825" y="3848258"/>
            <a:ext cx="977900" cy="105251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2400" dirty="0"/>
              <a:t>TT</a:t>
            </a:r>
            <a:endParaRPr lang="zh-HK" altLang="en-US" sz="2400" dirty="0"/>
          </a:p>
        </p:txBody>
      </p:sp>
      <p:cxnSp>
        <p:nvCxnSpPr>
          <p:cNvPr id="13" name="直線單箭頭接點 12"/>
          <p:cNvCxnSpPr>
            <a:stCxn id="3" idx="3"/>
            <a:endCxn id="4" idx="1"/>
          </p:cNvCxnSpPr>
          <p:nvPr/>
        </p:nvCxnSpPr>
        <p:spPr>
          <a:xfrm>
            <a:off x="1149350" y="3055938"/>
            <a:ext cx="392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4" idx="3"/>
            <a:endCxn id="5" idx="1"/>
          </p:cNvCxnSpPr>
          <p:nvPr/>
        </p:nvCxnSpPr>
        <p:spPr>
          <a:xfrm>
            <a:off x="3143250" y="3055938"/>
            <a:ext cx="241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5" idx="3"/>
            <a:endCxn id="6" idx="1"/>
          </p:cNvCxnSpPr>
          <p:nvPr/>
        </p:nvCxnSpPr>
        <p:spPr>
          <a:xfrm>
            <a:off x="4987925" y="3055938"/>
            <a:ext cx="239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6" idx="3"/>
            <a:endCxn id="7" idx="1"/>
          </p:cNvCxnSpPr>
          <p:nvPr/>
        </p:nvCxnSpPr>
        <p:spPr>
          <a:xfrm>
            <a:off x="6831013" y="3055938"/>
            <a:ext cx="239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7" idx="3"/>
            <a:endCxn id="8" idx="1"/>
          </p:cNvCxnSpPr>
          <p:nvPr/>
        </p:nvCxnSpPr>
        <p:spPr>
          <a:xfrm flipH="1">
            <a:off x="1541463" y="3055938"/>
            <a:ext cx="7132637" cy="1319212"/>
          </a:xfrm>
          <a:prstGeom prst="bentConnector5">
            <a:avLst>
              <a:gd name="adj1" fmla="val -3205"/>
              <a:gd name="adj2" fmla="val 50000"/>
              <a:gd name="adj3" fmla="val 103205"/>
            </a:avLst>
          </a:prstGeom>
          <a:ln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27" name="直線單箭頭接點 26"/>
          <p:cNvCxnSpPr>
            <a:stCxn id="8" idx="3"/>
            <a:endCxn id="9" idx="1"/>
          </p:cNvCxnSpPr>
          <p:nvPr/>
        </p:nvCxnSpPr>
        <p:spPr>
          <a:xfrm>
            <a:off x="3143250" y="4375944"/>
            <a:ext cx="24130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9" idx="3"/>
            <a:endCxn id="11" idx="1"/>
          </p:cNvCxnSpPr>
          <p:nvPr/>
        </p:nvCxnSpPr>
        <p:spPr>
          <a:xfrm flipV="1">
            <a:off x="5853113" y="4374514"/>
            <a:ext cx="239712" cy="143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3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Segmentation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buFontTx/>
              <a:buChar char="•"/>
            </a:pPr>
            <a:r>
              <a:rPr lang="en-US" altLang="zh-HK" sz="2800" dirty="0" smtClean="0"/>
              <a:t>the process of splitting a text into sentences</a:t>
            </a:r>
            <a:endParaRPr lang="zh-TW" altLang="zh-HK" sz="2800" dirty="0" smtClean="0"/>
          </a:p>
          <a:p>
            <a:pPr marL="457200" indent="-457200" eaLnBrk="1" hangingPunct="1">
              <a:buFontTx/>
              <a:buChar char="•"/>
            </a:pPr>
            <a:endParaRPr lang="en-US" altLang="zh-HK" sz="2800" dirty="0" smtClean="0"/>
          </a:p>
        </p:txBody>
      </p:sp>
      <p:sp>
        <p:nvSpPr>
          <p:cNvPr id="4" name="矩形 3"/>
          <p:cNvSpPr/>
          <p:nvPr/>
        </p:nvSpPr>
        <p:spPr>
          <a:xfrm>
            <a:off x="1892419" y="2671154"/>
            <a:ext cx="5244861" cy="12422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Tom was a student. He went to school by bus. He played football with them.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302284" y="4694328"/>
            <a:ext cx="2743321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Tom was a student.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3197799" y="4694327"/>
            <a:ext cx="2743321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He </a:t>
            </a:r>
            <a:r>
              <a:rPr lang="en-US" altLang="zh-TW" sz="2800" dirty="0" smtClean="0"/>
              <a:t>went </a:t>
            </a:r>
            <a:r>
              <a:rPr lang="en-US" altLang="zh-TW" sz="2800" dirty="0"/>
              <a:t>to school by bus.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6093314" y="4694327"/>
            <a:ext cx="2852758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He </a:t>
            </a:r>
            <a:r>
              <a:rPr lang="en-US" altLang="zh-TW" sz="2800" dirty="0" smtClean="0"/>
              <a:t>played football with them.</a:t>
            </a:r>
            <a:endParaRPr lang="zh-TW" altLang="en-US" sz="2800" dirty="0"/>
          </a:p>
        </p:txBody>
      </p:sp>
      <p:sp>
        <p:nvSpPr>
          <p:cNvPr id="8" name="向下箭號 7"/>
          <p:cNvSpPr/>
          <p:nvPr/>
        </p:nvSpPr>
        <p:spPr>
          <a:xfrm>
            <a:off x="4143913" y="3982369"/>
            <a:ext cx="741871" cy="642946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825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Tokenization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buFontTx/>
              <a:buChar char="•"/>
            </a:pPr>
            <a:r>
              <a:rPr lang="en-US" altLang="zh-HK" sz="2800" dirty="0" smtClean="0"/>
              <a:t>the process of dividing a text into words</a:t>
            </a:r>
          </a:p>
        </p:txBody>
      </p:sp>
      <p:sp>
        <p:nvSpPr>
          <p:cNvPr id="4" name="矩形 3"/>
          <p:cNvSpPr/>
          <p:nvPr/>
        </p:nvSpPr>
        <p:spPr>
          <a:xfrm>
            <a:off x="2904983" y="2731151"/>
            <a:ext cx="3246612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He </a:t>
            </a:r>
            <a:r>
              <a:rPr lang="en-US" altLang="zh-TW" sz="2800" dirty="0" smtClean="0"/>
              <a:t>played football with them.</a:t>
            </a:r>
            <a:endParaRPr lang="zh-TW" altLang="en-US" sz="2800" dirty="0"/>
          </a:p>
        </p:txBody>
      </p:sp>
      <p:sp>
        <p:nvSpPr>
          <p:cNvPr id="11" name="向下箭號 10"/>
          <p:cNvSpPr/>
          <p:nvPr/>
        </p:nvSpPr>
        <p:spPr>
          <a:xfrm>
            <a:off x="4160847" y="3653326"/>
            <a:ext cx="741871" cy="642946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30189" y="4565668"/>
            <a:ext cx="1288549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He</a:t>
            </a:r>
            <a:endParaRPr lang="zh-TW" altLang="en-US" sz="2800" dirty="0"/>
          </a:p>
        </p:txBody>
      </p:sp>
      <p:sp>
        <p:nvSpPr>
          <p:cNvPr id="13" name="矩形 12"/>
          <p:cNvSpPr/>
          <p:nvPr/>
        </p:nvSpPr>
        <p:spPr>
          <a:xfrm>
            <a:off x="1750672" y="4565667"/>
            <a:ext cx="137471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play</a:t>
            </a:r>
            <a:r>
              <a:rPr lang="en-US" altLang="zh-CN" sz="2800" dirty="0" smtClean="0"/>
              <a:t>ed</a:t>
            </a:r>
            <a:endParaRPr lang="zh-TW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3360287" y="4565667"/>
            <a:ext cx="143897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football</a:t>
            </a:r>
            <a:endParaRPr lang="zh-TW" altLang="en-US" sz="2800" dirty="0"/>
          </a:p>
        </p:txBody>
      </p:sp>
      <p:sp>
        <p:nvSpPr>
          <p:cNvPr id="15" name="矩形 14"/>
          <p:cNvSpPr/>
          <p:nvPr/>
        </p:nvSpPr>
        <p:spPr>
          <a:xfrm>
            <a:off x="5113210" y="4565667"/>
            <a:ext cx="1007286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w</a:t>
            </a:r>
            <a:r>
              <a:rPr lang="en-US" altLang="zh-TW" sz="2800" dirty="0" smtClean="0"/>
              <a:t>ith</a:t>
            </a:r>
            <a:endParaRPr lang="zh-TW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6434445" y="4565667"/>
            <a:ext cx="1184651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them</a:t>
            </a:r>
          </a:p>
        </p:txBody>
      </p:sp>
      <p:sp>
        <p:nvSpPr>
          <p:cNvPr id="17" name="矩形 16"/>
          <p:cNvSpPr/>
          <p:nvPr/>
        </p:nvSpPr>
        <p:spPr>
          <a:xfrm>
            <a:off x="7862482" y="4565666"/>
            <a:ext cx="1007286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.</a:t>
            </a:r>
            <a:endParaRPr lang="zh-TW" altLang="en-US" sz="2800" dirty="0"/>
          </a:p>
        </p:txBody>
      </p:sp>
      <p:pic>
        <p:nvPicPr>
          <p:cNvPr id="18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675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Lemmatization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buFontTx/>
              <a:buChar char="•"/>
            </a:pPr>
            <a:r>
              <a:rPr lang="en-US" altLang="zh-HK" sz="2800" dirty="0" smtClean="0"/>
              <a:t>the process of grouping the identical, related or inflected forms of a word together as a single item (lemma) </a:t>
            </a:r>
          </a:p>
          <a:p>
            <a:pPr marL="457200" indent="-457200" eaLnBrk="1" hangingPunct="1">
              <a:buFontTx/>
              <a:buChar char="•"/>
            </a:pPr>
            <a:r>
              <a:rPr lang="en-US" altLang="zh-CN" sz="2800" dirty="0" smtClean="0"/>
              <a:t>Example: </a:t>
            </a:r>
            <a:r>
              <a:rPr lang="en-US" altLang="zh-HK" sz="2800" dirty="0" smtClean="0"/>
              <a:t>do, does, doing, did </a:t>
            </a:r>
            <a:r>
              <a:rPr lang="en-US" altLang="zh-HK" sz="2800" dirty="0" smtClean="0">
                <a:sym typeface="Wingdings" pitchFamily="2" charset="2"/>
              </a:rPr>
              <a:t></a:t>
            </a:r>
            <a:r>
              <a:rPr lang="en-US" altLang="zh-HK" sz="2800" dirty="0" smtClean="0"/>
              <a:t> do</a:t>
            </a:r>
          </a:p>
        </p:txBody>
      </p:sp>
      <p:pic>
        <p:nvPicPr>
          <p:cNvPr id="4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15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POS-tagging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buFontTx/>
              <a:buChar char="•"/>
            </a:pPr>
            <a:r>
              <a:rPr lang="en-US" altLang="zh-HK" sz="2800" dirty="0" smtClean="0"/>
              <a:t>the process of assigning a part-of-speech (POS) to every lexical item in the input</a:t>
            </a:r>
          </a:p>
        </p:txBody>
      </p:sp>
      <p:sp>
        <p:nvSpPr>
          <p:cNvPr id="11" name="橢圓 10"/>
          <p:cNvSpPr/>
          <p:nvPr/>
        </p:nvSpPr>
        <p:spPr>
          <a:xfrm>
            <a:off x="2704601" y="4277415"/>
            <a:ext cx="1838175" cy="101492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Preposition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4694827" y="4277414"/>
            <a:ext cx="1838175" cy="101492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Noun</a:t>
            </a:r>
            <a:endParaRPr lang="zh-TW" altLang="en-US" dirty="0"/>
          </a:p>
        </p:txBody>
      </p:sp>
      <p:sp>
        <p:nvSpPr>
          <p:cNvPr id="13" name="橢圓 12"/>
          <p:cNvSpPr/>
          <p:nvPr/>
        </p:nvSpPr>
        <p:spPr>
          <a:xfrm>
            <a:off x="714375" y="4277414"/>
            <a:ext cx="1838175" cy="101492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Pronoun</a:t>
            </a:r>
            <a:endParaRPr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6689801" y="4277414"/>
            <a:ext cx="1838175" cy="101492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Verb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91640" y="3261644"/>
            <a:ext cx="1530162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He</a:t>
            </a:r>
            <a:endParaRPr lang="zh-TW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2173552" y="3261644"/>
            <a:ext cx="137471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p</a:t>
            </a:r>
            <a:r>
              <a:rPr lang="en-US" altLang="zh-TW" sz="2800" dirty="0" smtClean="0"/>
              <a:t>lay(</a:t>
            </a:r>
            <a:r>
              <a:rPr lang="en-US" altLang="zh-CN" sz="2800" dirty="0" err="1" smtClean="0"/>
              <a:t>ed</a:t>
            </a:r>
            <a:r>
              <a:rPr lang="en-US" altLang="zh-CN" sz="2800" dirty="0" smtClean="0"/>
              <a:t>)</a:t>
            </a:r>
            <a:endParaRPr lang="zh-TW" altLang="en-US" sz="2800" dirty="0"/>
          </a:p>
        </p:txBody>
      </p:sp>
      <p:sp>
        <p:nvSpPr>
          <p:cNvPr id="17" name="矩形 16"/>
          <p:cNvSpPr/>
          <p:nvPr/>
        </p:nvSpPr>
        <p:spPr>
          <a:xfrm>
            <a:off x="3800016" y="3261644"/>
            <a:ext cx="143897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football</a:t>
            </a:r>
            <a:endParaRPr lang="zh-TW" altLang="en-US" sz="2800" dirty="0"/>
          </a:p>
        </p:txBody>
      </p:sp>
      <p:sp>
        <p:nvSpPr>
          <p:cNvPr id="18" name="矩形 17"/>
          <p:cNvSpPr/>
          <p:nvPr/>
        </p:nvSpPr>
        <p:spPr>
          <a:xfrm>
            <a:off x="5490740" y="3261644"/>
            <a:ext cx="143897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w</a:t>
            </a:r>
            <a:r>
              <a:rPr lang="en-US" altLang="zh-TW" sz="2800" dirty="0" smtClean="0"/>
              <a:t>ith</a:t>
            </a:r>
            <a:endParaRPr lang="zh-TW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7161648" y="3261644"/>
            <a:ext cx="168905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them</a:t>
            </a:r>
          </a:p>
        </p:txBody>
      </p:sp>
      <p:pic>
        <p:nvPicPr>
          <p:cNvPr id="20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0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35997" y="756620"/>
            <a:ext cx="2226833" cy="10650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Artificial Intelligence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2008093" y="2755750"/>
            <a:ext cx="2226833" cy="10650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Machine Learning</a:t>
            </a:r>
            <a:endParaRPr lang="en-US" sz="2400"/>
          </a:p>
        </p:txBody>
      </p:sp>
      <p:sp>
        <p:nvSpPr>
          <p:cNvPr id="4" name="Rectangle 3"/>
          <p:cNvSpPr/>
          <p:nvPr/>
        </p:nvSpPr>
        <p:spPr>
          <a:xfrm>
            <a:off x="620356" y="4663439"/>
            <a:ext cx="2226833" cy="10650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Deep Learning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672865" y="2755750"/>
            <a:ext cx="2226833" cy="1065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Symbolic AI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243429" y="4663438"/>
            <a:ext cx="2226833" cy="10650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Many others </a:t>
            </a:r>
            <a:r>
              <a:rPr lang="en-US" dirty="0" smtClean="0"/>
              <a:t>(e.g., SVM, Decision tree, k-NN)</a:t>
            </a:r>
            <a:endParaRPr lang="en-US" dirty="0"/>
          </a:p>
        </p:txBody>
      </p:sp>
      <p:cxnSp>
        <p:nvCxnSpPr>
          <p:cNvPr id="8" name="Elbow Connector 7"/>
          <p:cNvCxnSpPr>
            <a:stCxn id="2" idx="2"/>
            <a:endCxn id="3" idx="0"/>
          </p:cNvCxnSpPr>
          <p:nvPr/>
        </p:nvCxnSpPr>
        <p:spPr>
          <a:xfrm rot="5400000">
            <a:off x="3568401" y="1374736"/>
            <a:ext cx="934123" cy="1827904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2" idx="2"/>
            <a:endCxn id="5" idx="0"/>
          </p:cNvCxnSpPr>
          <p:nvPr/>
        </p:nvCxnSpPr>
        <p:spPr>
          <a:xfrm rot="16200000" flipH="1">
            <a:off x="5400787" y="1370254"/>
            <a:ext cx="934123" cy="1836868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3" idx="2"/>
            <a:endCxn id="4" idx="0"/>
          </p:cNvCxnSpPr>
          <p:nvPr/>
        </p:nvCxnSpPr>
        <p:spPr>
          <a:xfrm rot="5400000">
            <a:off x="2006301" y="3548230"/>
            <a:ext cx="842682" cy="13877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3" idx="2"/>
            <a:endCxn id="6" idx="0"/>
          </p:cNvCxnSpPr>
          <p:nvPr/>
        </p:nvCxnSpPr>
        <p:spPr>
          <a:xfrm rot="16200000" flipH="1">
            <a:off x="3317838" y="3624429"/>
            <a:ext cx="842681" cy="12353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Replacement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buFontTx/>
              <a:buChar char="•"/>
            </a:pPr>
            <a:r>
              <a:rPr lang="en-US" altLang="zh-HK" sz="2800" dirty="0" smtClean="0"/>
              <a:t>the process of replacing the SL words with TL words</a:t>
            </a:r>
          </a:p>
        </p:txBody>
      </p:sp>
      <p:sp>
        <p:nvSpPr>
          <p:cNvPr id="4" name="矩形 3"/>
          <p:cNvSpPr/>
          <p:nvPr/>
        </p:nvSpPr>
        <p:spPr>
          <a:xfrm>
            <a:off x="309858" y="3009682"/>
            <a:ext cx="1729053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He (pronoun)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2154878" y="3009682"/>
            <a:ext cx="142757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p</a:t>
            </a:r>
            <a:r>
              <a:rPr lang="en-US" altLang="zh-TW" sz="2800" dirty="0" smtClean="0"/>
              <a:t>lay(</a:t>
            </a:r>
            <a:r>
              <a:rPr lang="en-US" altLang="zh-TW" sz="2800" dirty="0" err="1" smtClean="0"/>
              <a:t>ed</a:t>
            </a:r>
            <a:r>
              <a:rPr lang="en-US" altLang="zh-TW" sz="2800" dirty="0" smtClean="0"/>
              <a:t>)</a:t>
            </a:r>
            <a:r>
              <a:rPr lang="en-US" altLang="zh-CN" sz="2800" dirty="0" smtClean="0"/>
              <a:t> </a:t>
            </a:r>
            <a:r>
              <a:rPr lang="en-US" altLang="zh-TW" sz="2800" dirty="0" smtClean="0"/>
              <a:t>(verb)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3834202" y="3009682"/>
            <a:ext cx="143897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football (noun)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406010" y="4677334"/>
            <a:ext cx="1748868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 </a:t>
            </a:r>
            <a:endParaRPr lang="en-US" altLang="zh-CN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（代名詞）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20748" y="4677333"/>
            <a:ext cx="1141888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踢</a:t>
            </a:r>
            <a:endParaRPr lang="en-US" altLang="zh-CN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（動詞）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14386" y="4677333"/>
            <a:ext cx="1455759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足球 （名詞）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24926" y="3009682"/>
            <a:ext cx="143897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w</a:t>
            </a:r>
            <a:r>
              <a:rPr lang="en-US" altLang="zh-TW" sz="2800" dirty="0" smtClean="0"/>
              <a:t>ith (prep)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5505110" y="4677333"/>
            <a:ext cx="1455759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</a:t>
            </a:r>
            <a:endParaRPr lang="en-US" altLang="zh-CN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（介詞）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95834" y="3009682"/>
            <a:ext cx="168905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t</a:t>
            </a:r>
            <a:r>
              <a:rPr lang="en-US" altLang="zh-CN" sz="2800" dirty="0" smtClean="0"/>
              <a:t>hem</a:t>
            </a:r>
          </a:p>
          <a:p>
            <a:pPr algn="ctr"/>
            <a:r>
              <a:rPr lang="en-US" altLang="zh-TW" sz="2800" dirty="0" smtClean="0"/>
              <a:t>(p</a:t>
            </a:r>
            <a:r>
              <a:rPr lang="en-US" altLang="zh-CN" sz="2800" dirty="0" smtClean="0"/>
              <a:t>ronoun</a:t>
            </a:r>
            <a:r>
              <a:rPr lang="en-US" altLang="zh-TW" sz="2800" dirty="0" smtClean="0"/>
              <a:t>)</a:t>
            </a:r>
            <a:endParaRPr lang="zh-TW" altLang="en-US" sz="2800" dirty="0"/>
          </a:p>
        </p:txBody>
      </p:sp>
      <p:sp>
        <p:nvSpPr>
          <p:cNvPr id="13" name="矩形 12"/>
          <p:cNvSpPr/>
          <p:nvPr/>
        </p:nvSpPr>
        <p:spPr>
          <a:xfrm>
            <a:off x="7195834" y="4677332"/>
            <a:ext cx="168905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他們</a:t>
            </a:r>
            <a:endParaRPr lang="en-US" altLang="zh-CN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代名詞）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向下箭號 13"/>
          <p:cNvSpPr/>
          <p:nvPr/>
        </p:nvSpPr>
        <p:spPr>
          <a:xfrm>
            <a:off x="4186247" y="3898859"/>
            <a:ext cx="741871" cy="642946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29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 smtClean="0"/>
              <a:t>Reordering and Modification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altLang="zh-HK" sz="2800" dirty="0" smtClean="0"/>
              <a:t>the process of reordering the TL words and polishing the TT</a:t>
            </a:r>
          </a:p>
          <a:p>
            <a:pPr marL="457200" indent="-457200" eaLnBrk="1" hangingPunct="1">
              <a:buFontTx/>
              <a:buChar char="•"/>
            </a:pPr>
            <a:endParaRPr lang="en-US" altLang="zh-HK" sz="2800" dirty="0" smtClean="0"/>
          </a:p>
        </p:txBody>
      </p:sp>
      <p:sp>
        <p:nvSpPr>
          <p:cNvPr id="4" name="矩形 3"/>
          <p:cNvSpPr/>
          <p:nvPr/>
        </p:nvSpPr>
        <p:spPr>
          <a:xfrm>
            <a:off x="381568" y="2969203"/>
            <a:ext cx="1748868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 </a:t>
            </a:r>
            <a:endParaRPr lang="en-US" altLang="zh-CN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（代名詞）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96306" y="2969202"/>
            <a:ext cx="1141888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踢</a:t>
            </a:r>
            <a:endParaRPr lang="en-US" altLang="zh-CN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（動詞）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89944" y="2969202"/>
            <a:ext cx="1455759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足球 （名詞）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80668" y="2969202"/>
            <a:ext cx="1455759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endParaRPr lang="en-US" altLang="zh-CN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（介詞）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71392" y="2969201"/>
            <a:ext cx="1689054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他們</a:t>
            </a:r>
            <a:endParaRPr lang="en-US" altLang="zh-CN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代名詞）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向下箭號 8"/>
          <p:cNvSpPr/>
          <p:nvPr/>
        </p:nvSpPr>
        <p:spPr>
          <a:xfrm>
            <a:off x="4110047" y="3873520"/>
            <a:ext cx="741871" cy="642946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1568" y="4651995"/>
            <a:ext cx="1748868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 </a:t>
            </a:r>
            <a:endParaRPr lang="en-US" altLang="zh-CN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（代名詞）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29504" y="4651995"/>
            <a:ext cx="1141888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踢</a:t>
            </a:r>
            <a:endParaRPr lang="en-US" altLang="zh-CN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（動詞）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23142" y="4651995"/>
            <a:ext cx="1455759" cy="768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足球 （名詞）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78519" y="4651996"/>
            <a:ext cx="1455759" cy="7687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</a:t>
            </a:r>
            <a:endParaRPr lang="en-US" altLang="zh-CN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（介詞）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69243" y="4651995"/>
            <a:ext cx="1689054" cy="7687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他們</a:t>
            </a:r>
            <a:endParaRPr lang="en-US" altLang="zh-CN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代名詞）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86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Transfer </a:t>
            </a:r>
            <a:r>
              <a:rPr lang="en-US" altLang="zh-HK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MT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buFontTx/>
              <a:buChar char="•"/>
            </a:pPr>
            <a:r>
              <a:rPr lang="en-US" altLang="zh-HK" sz="2800" dirty="0" smtClean="0"/>
              <a:t>The basic idea: </a:t>
            </a:r>
            <a:r>
              <a:rPr lang="en-US" altLang="zh-HK" sz="2800" b="1" dirty="0" smtClean="0"/>
              <a:t>Analysis, Transfer and Generation</a:t>
            </a:r>
            <a:endParaRPr lang="en-US" altLang="zh-HK" sz="2800" dirty="0" smtClean="0"/>
          </a:p>
          <a:p>
            <a:pPr marL="457200" indent="-457200" eaLnBrk="1" hangingPunct="1">
              <a:buFontTx/>
              <a:buChar char="•"/>
            </a:pPr>
            <a:r>
              <a:rPr lang="en-US" altLang="zh-HK" sz="2800" dirty="0" smtClean="0"/>
              <a:t>Input sentences are analyzed and translated into an abstract internal representation retaining their features in the SL. </a:t>
            </a:r>
          </a:p>
          <a:p>
            <a:pPr marL="457200" indent="-457200" algn="just" eaLnBrk="1" hangingPunct="1">
              <a:buFontTx/>
              <a:buChar char="•"/>
            </a:pPr>
            <a:r>
              <a:rPr lang="en-US" altLang="zh-HK" sz="2800" dirty="0" smtClean="0"/>
              <a:t>The representation is transferred to a representation with the features in TL and generates the TT.</a:t>
            </a:r>
            <a:endParaRPr lang="zh-TW" altLang="zh-HK" sz="2800" dirty="0" smtClean="0"/>
          </a:p>
          <a:p>
            <a:pPr marL="457200" indent="-457200" eaLnBrk="1" hangingPunct="1">
              <a:buFontTx/>
              <a:buChar char="•"/>
            </a:pPr>
            <a:endParaRPr lang="en-US" altLang="zh-HK" sz="2800" dirty="0" smtClean="0"/>
          </a:p>
          <a:p>
            <a:pPr marL="457200" indent="-457200" eaLnBrk="1" hangingPunct="1">
              <a:buFontTx/>
              <a:buChar char="•"/>
            </a:pPr>
            <a:endParaRPr lang="en-US" altLang="zh-HK" sz="2800" dirty="0" smtClean="0"/>
          </a:p>
        </p:txBody>
      </p:sp>
      <p:pic>
        <p:nvPicPr>
          <p:cNvPr id="4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509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Transfer </a:t>
            </a:r>
            <a:r>
              <a:rPr lang="en-US" altLang="zh-HK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MT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摺角紙張 4"/>
          <p:cNvSpPr/>
          <p:nvPr/>
        </p:nvSpPr>
        <p:spPr>
          <a:xfrm>
            <a:off x="171450" y="2530475"/>
            <a:ext cx="977900" cy="1052513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2400" dirty="0"/>
              <a:t>ST</a:t>
            </a:r>
            <a:endParaRPr lang="zh-HK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541463" y="2643188"/>
            <a:ext cx="1601787" cy="827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1. Segmentation</a:t>
            </a:r>
            <a:endParaRPr lang="zh-HK" altLang="en-US" dirty="0"/>
          </a:p>
        </p:txBody>
      </p:sp>
      <p:sp>
        <p:nvSpPr>
          <p:cNvPr id="7" name="矩形 6"/>
          <p:cNvSpPr/>
          <p:nvPr/>
        </p:nvSpPr>
        <p:spPr>
          <a:xfrm>
            <a:off x="3384550" y="2643188"/>
            <a:ext cx="1603375" cy="827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2. Tokenization</a:t>
            </a:r>
            <a:endParaRPr lang="zh-HK" altLang="en-US" dirty="0"/>
          </a:p>
        </p:txBody>
      </p:sp>
      <p:sp>
        <p:nvSpPr>
          <p:cNvPr id="8" name="矩形 7"/>
          <p:cNvSpPr/>
          <p:nvPr/>
        </p:nvSpPr>
        <p:spPr>
          <a:xfrm>
            <a:off x="5227638" y="2643188"/>
            <a:ext cx="1603375" cy="827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3. Lemmatization</a:t>
            </a:r>
            <a:endParaRPr lang="zh-HK" altLang="en-US" dirty="0"/>
          </a:p>
        </p:txBody>
      </p:sp>
      <p:sp>
        <p:nvSpPr>
          <p:cNvPr id="9" name="矩形 8"/>
          <p:cNvSpPr/>
          <p:nvPr/>
        </p:nvSpPr>
        <p:spPr>
          <a:xfrm>
            <a:off x="7070725" y="2643188"/>
            <a:ext cx="1603375" cy="827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4. POS-tagging</a:t>
            </a:r>
            <a:endParaRPr lang="zh-HK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541463" y="3962400"/>
            <a:ext cx="1601787" cy="827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5. Parsing</a:t>
            </a:r>
            <a:endParaRPr lang="zh-HK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384550" y="3962400"/>
            <a:ext cx="1603375" cy="827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6. Transfer</a:t>
            </a:r>
            <a:endParaRPr lang="zh-HK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227638" y="3962400"/>
            <a:ext cx="1603375" cy="827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dirty="0"/>
              <a:t>7. Generation</a:t>
            </a:r>
            <a:endParaRPr lang="zh-HK" altLang="en-US" dirty="0"/>
          </a:p>
        </p:txBody>
      </p:sp>
      <p:sp>
        <p:nvSpPr>
          <p:cNvPr id="13" name="摺角紙張 12"/>
          <p:cNvSpPr/>
          <p:nvPr/>
        </p:nvSpPr>
        <p:spPr>
          <a:xfrm>
            <a:off x="7070725" y="3849688"/>
            <a:ext cx="977900" cy="105251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K" sz="2400" dirty="0"/>
              <a:t>TT</a:t>
            </a:r>
            <a:endParaRPr lang="zh-HK" altLang="en-US" sz="2400" dirty="0"/>
          </a:p>
        </p:txBody>
      </p:sp>
      <p:cxnSp>
        <p:nvCxnSpPr>
          <p:cNvPr id="14" name="直線單箭頭接點 13"/>
          <p:cNvCxnSpPr>
            <a:stCxn id="5" idx="3"/>
            <a:endCxn id="6" idx="1"/>
          </p:cNvCxnSpPr>
          <p:nvPr/>
        </p:nvCxnSpPr>
        <p:spPr>
          <a:xfrm>
            <a:off x="1149350" y="3055938"/>
            <a:ext cx="392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6" idx="3"/>
            <a:endCxn id="7" idx="1"/>
          </p:cNvCxnSpPr>
          <p:nvPr/>
        </p:nvCxnSpPr>
        <p:spPr>
          <a:xfrm>
            <a:off x="3143250" y="3055938"/>
            <a:ext cx="241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7" idx="3"/>
            <a:endCxn id="8" idx="1"/>
          </p:cNvCxnSpPr>
          <p:nvPr/>
        </p:nvCxnSpPr>
        <p:spPr>
          <a:xfrm>
            <a:off x="4987925" y="3055938"/>
            <a:ext cx="239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8" idx="3"/>
            <a:endCxn id="9" idx="1"/>
          </p:cNvCxnSpPr>
          <p:nvPr/>
        </p:nvCxnSpPr>
        <p:spPr>
          <a:xfrm>
            <a:off x="6831013" y="3055938"/>
            <a:ext cx="239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9" idx="3"/>
            <a:endCxn id="10" idx="1"/>
          </p:cNvCxnSpPr>
          <p:nvPr/>
        </p:nvCxnSpPr>
        <p:spPr>
          <a:xfrm flipH="1">
            <a:off x="1541463" y="3055938"/>
            <a:ext cx="7132637" cy="1319212"/>
          </a:xfrm>
          <a:prstGeom prst="bentConnector5">
            <a:avLst>
              <a:gd name="adj1" fmla="val -3205"/>
              <a:gd name="adj2" fmla="val 50000"/>
              <a:gd name="adj3" fmla="val 10320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9" name="直線單箭頭接點 18"/>
          <p:cNvCxnSpPr>
            <a:stCxn id="10" idx="3"/>
            <a:endCxn id="11" idx="1"/>
          </p:cNvCxnSpPr>
          <p:nvPr/>
        </p:nvCxnSpPr>
        <p:spPr>
          <a:xfrm>
            <a:off x="3143250" y="4375150"/>
            <a:ext cx="2413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20" name="直線單箭頭接點 19"/>
          <p:cNvCxnSpPr>
            <a:stCxn id="11" idx="3"/>
            <a:endCxn id="12" idx="1"/>
          </p:cNvCxnSpPr>
          <p:nvPr/>
        </p:nvCxnSpPr>
        <p:spPr>
          <a:xfrm>
            <a:off x="4987925" y="4375150"/>
            <a:ext cx="2397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21" name="直線單箭頭接點 20"/>
          <p:cNvCxnSpPr>
            <a:stCxn id="12" idx="3"/>
            <a:endCxn id="13" idx="1"/>
          </p:cNvCxnSpPr>
          <p:nvPr/>
        </p:nvCxnSpPr>
        <p:spPr>
          <a:xfrm>
            <a:off x="6831013" y="4375150"/>
            <a:ext cx="23971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15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Parsing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algn="just" eaLnBrk="1" hangingPunct="1">
              <a:buFontTx/>
              <a:buChar char="•"/>
            </a:pPr>
            <a:r>
              <a:rPr lang="en-US" altLang="zh-HK" sz="2800" dirty="0" smtClean="0"/>
              <a:t>the process of analyzing the input and generating the SL representation (e.g., a parse tree</a:t>
            </a:r>
            <a:r>
              <a:rPr lang="en-US" altLang="zh-CN" sz="2800" dirty="0" smtClean="0">
                <a:ea typeface="新細明體" pitchFamily="18" charset="-120"/>
              </a:rPr>
              <a:t>)</a:t>
            </a:r>
            <a:r>
              <a:rPr lang="en-US" altLang="zh-HK" sz="2800" dirty="0" smtClean="0"/>
              <a:t> that identifies the function of each word/word group</a:t>
            </a:r>
          </a:p>
        </p:txBody>
      </p:sp>
      <p:pic>
        <p:nvPicPr>
          <p:cNvPr id="4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13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Transfer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algn="just" eaLnBrk="1" hangingPunct="1">
              <a:buFontTx/>
              <a:buChar char="•"/>
            </a:pPr>
            <a:r>
              <a:rPr lang="en-US" altLang="zh-HK" sz="2800" dirty="0" smtClean="0"/>
              <a:t>the conversion of the SL representation into its equivalent TL representation</a:t>
            </a:r>
          </a:p>
          <a:p>
            <a:pPr marL="457200" indent="-457200" algn="just" eaLnBrk="1" hangingPunct="1">
              <a:buFontTx/>
              <a:buChar char="•"/>
            </a:pPr>
            <a:endParaRPr lang="en-US" altLang="zh-HK" sz="2800" dirty="0" smtClean="0"/>
          </a:p>
        </p:txBody>
      </p:sp>
      <p:pic>
        <p:nvPicPr>
          <p:cNvPr id="4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69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Generation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algn="just" eaLnBrk="1" hangingPunct="1">
              <a:buFontTx/>
              <a:buChar char="•"/>
            </a:pPr>
            <a:r>
              <a:rPr lang="en-US" altLang="zh-HK" sz="2800" dirty="0" smtClean="0"/>
              <a:t>the production of the TL text from the TL representation</a:t>
            </a:r>
          </a:p>
        </p:txBody>
      </p:sp>
      <p:pic>
        <p:nvPicPr>
          <p:cNvPr id="4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467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Example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 rtlCol="0">
            <a:normAutofit/>
          </a:bodyPr>
          <a:lstStyle/>
          <a:p>
            <a:pPr marL="457200" indent="-457200">
              <a:buFontTx/>
              <a:buChar char="•"/>
              <a:defRPr/>
            </a:pPr>
            <a:r>
              <a:rPr lang="en-US" altLang="zh-HK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</a:t>
            </a:r>
            <a:r>
              <a:rPr lang="en-US" altLang="zh-HK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zh-HK" sz="3200" dirty="0" smtClean="0"/>
              <a:t>The </a:t>
            </a:r>
            <a:r>
              <a:rPr lang="en-US" altLang="zh-HK" sz="3200" dirty="0"/>
              <a:t>boy went to </a:t>
            </a:r>
            <a:r>
              <a:rPr lang="en-US" altLang="zh-HK" sz="3200" dirty="0" err="1"/>
              <a:t>Didneyland</a:t>
            </a:r>
            <a:r>
              <a:rPr lang="en-US" altLang="zh-HK" sz="3200" dirty="0" smtClean="0"/>
              <a:t>.</a:t>
            </a:r>
          </a:p>
          <a:p>
            <a:pPr marL="457200" indent="-457200">
              <a:buFontTx/>
              <a:buChar char="•"/>
              <a:defRPr/>
            </a:pPr>
            <a:r>
              <a:rPr lang="en-US" altLang="zh-CN" sz="3200" b="1" dirty="0" smtClean="0"/>
              <a:t>Case conversion: </a:t>
            </a:r>
            <a:r>
              <a:rPr lang="en-US" altLang="zh-CN" sz="3200" dirty="0"/>
              <a:t>t</a:t>
            </a:r>
            <a:r>
              <a:rPr lang="en-US" altLang="zh-HK" sz="3200" dirty="0" smtClean="0"/>
              <a:t>he </a:t>
            </a:r>
            <a:r>
              <a:rPr lang="en-US" altLang="zh-HK" sz="3200" dirty="0"/>
              <a:t>boy went to </a:t>
            </a:r>
            <a:r>
              <a:rPr lang="en-US" altLang="zh-HK" sz="3200" dirty="0" err="1" smtClean="0"/>
              <a:t>didneyland</a:t>
            </a:r>
            <a:r>
              <a:rPr lang="en-US" altLang="zh-HK" sz="3200" dirty="0"/>
              <a:t>.</a:t>
            </a:r>
            <a:endParaRPr lang="en-US" altLang="zh-HK" sz="3200" dirty="0" smtClean="0"/>
          </a:p>
          <a:p>
            <a:pPr marL="457200" indent="-457200">
              <a:buFontTx/>
              <a:buChar char="•"/>
              <a:defRPr/>
            </a:pPr>
            <a:r>
              <a:rPr lang="en-US" altLang="zh-HK" sz="3200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Segmentation</a:t>
            </a:r>
            <a:endParaRPr lang="zh-TW" altLang="zh-HK" sz="3200" kern="100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HK" sz="3200" dirty="0" smtClean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altLang="zh-HK" sz="32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&lt;1&gt; the boy went to </a:t>
            </a:r>
            <a:r>
              <a:rPr lang="en-US" altLang="zh-HK" sz="3200" dirty="0" err="1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didneyland</a:t>
            </a:r>
            <a:r>
              <a:rPr lang="en-US" altLang="zh-HK" sz="32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.</a:t>
            </a:r>
            <a:endParaRPr lang="zh-TW" altLang="zh-H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eaLnBrk="1" fontAlgn="auto" hangingPunct="1">
              <a:buFontTx/>
              <a:buChar char="•"/>
              <a:defRPr/>
            </a:pPr>
            <a:endParaRPr lang="en-US" altLang="zh-HK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21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Example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lnSpc>
                <a:spcPct val="80000"/>
              </a:lnSpc>
              <a:buFontTx/>
              <a:buChar char="•"/>
            </a:pPr>
            <a:r>
              <a:rPr lang="en-US" altLang="zh-HK" sz="3200" b="1" dirty="0" smtClean="0">
                <a:ea typeface="SimSun" pitchFamily="2" charset="-122"/>
                <a:cs typeface="Times New Roman" pitchFamily="18" charset="0"/>
              </a:rPr>
              <a:t>Tokenization</a:t>
            </a:r>
            <a:endParaRPr lang="zh-TW" altLang="zh-HK" sz="3200" dirty="0" smtClean="0">
              <a:ea typeface="SimSun" pitchFamily="2" charset="-122"/>
              <a:cs typeface="Times New Roman" pitchFamily="18" charset="0"/>
            </a:endParaRPr>
          </a:p>
          <a:p>
            <a:pPr marL="457200" indent="-457200" algn="just">
              <a:lnSpc>
                <a:spcPct val="80000"/>
              </a:lnSpc>
              <a:spcAft>
                <a:spcPct val="0"/>
              </a:spcAft>
            </a:pPr>
            <a:r>
              <a:rPr lang="en-US" altLang="zh-HK" sz="3200" dirty="0">
                <a:solidFill>
                  <a:srgbClr val="0070C0"/>
                </a:solidFill>
                <a:latin typeface="Consolas" pitchFamily="49" charset="0"/>
                <a:ea typeface="SimSun" pitchFamily="2" charset="-122"/>
                <a:cs typeface="Times New Roman" pitchFamily="18" charset="0"/>
              </a:rPr>
              <a:t>&lt;1&gt; the</a:t>
            </a:r>
          </a:p>
          <a:p>
            <a:pPr marL="457200" indent="-457200" algn="just">
              <a:lnSpc>
                <a:spcPct val="80000"/>
              </a:lnSpc>
              <a:spcAft>
                <a:spcPct val="0"/>
              </a:spcAft>
            </a:pPr>
            <a:r>
              <a:rPr lang="en-US" altLang="zh-HK" sz="3200" dirty="0">
                <a:solidFill>
                  <a:srgbClr val="0070C0"/>
                </a:solidFill>
                <a:latin typeface="Consolas" pitchFamily="49" charset="0"/>
                <a:ea typeface="SimSun" pitchFamily="2" charset="-122"/>
                <a:cs typeface="Times New Roman" pitchFamily="18" charset="0"/>
              </a:rPr>
              <a:t>&lt;2&gt; boy</a:t>
            </a:r>
          </a:p>
          <a:p>
            <a:pPr marL="457200" indent="-457200" algn="just">
              <a:lnSpc>
                <a:spcPct val="80000"/>
              </a:lnSpc>
              <a:spcAft>
                <a:spcPct val="0"/>
              </a:spcAft>
            </a:pPr>
            <a:r>
              <a:rPr lang="en-US" altLang="zh-HK" sz="3200" dirty="0">
                <a:solidFill>
                  <a:srgbClr val="0070C0"/>
                </a:solidFill>
                <a:latin typeface="Consolas" pitchFamily="49" charset="0"/>
                <a:ea typeface="SimSun" pitchFamily="2" charset="-122"/>
                <a:cs typeface="Times New Roman" pitchFamily="18" charset="0"/>
              </a:rPr>
              <a:t>&lt;3&gt; went</a:t>
            </a:r>
          </a:p>
          <a:p>
            <a:pPr marL="457200" indent="-457200" algn="just">
              <a:lnSpc>
                <a:spcPct val="80000"/>
              </a:lnSpc>
              <a:spcAft>
                <a:spcPct val="0"/>
              </a:spcAft>
            </a:pPr>
            <a:r>
              <a:rPr lang="en-US" altLang="zh-HK" sz="3200" dirty="0">
                <a:solidFill>
                  <a:srgbClr val="0070C0"/>
                </a:solidFill>
                <a:latin typeface="Consolas" pitchFamily="49" charset="0"/>
                <a:ea typeface="SimSun" pitchFamily="2" charset="-122"/>
                <a:cs typeface="Times New Roman" pitchFamily="18" charset="0"/>
              </a:rPr>
              <a:t>&lt;4&gt; to</a:t>
            </a:r>
          </a:p>
          <a:p>
            <a:pPr marL="457200" indent="-457200" algn="just">
              <a:lnSpc>
                <a:spcPct val="80000"/>
              </a:lnSpc>
              <a:spcAft>
                <a:spcPct val="0"/>
              </a:spcAft>
            </a:pPr>
            <a:r>
              <a:rPr lang="en-US" altLang="zh-HK" sz="3200" dirty="0">
                <a:solidFill>
                  <a:srgbClr val="0070C0"/>
                </a:solidFill>
                <a:latin typeface="Consolas" pitchFamily="49" charset="0"/>
                <a:ea typeface="SimSun" pitchFamily="2" charset="-122"/>
                <a:cs typeface="Times New Roman" pitchFamily="18" charset="0"/>
              </a:rPr>
              <a:t>&lt;5&gt; </a:t>
            </a:r>
            <a:r>
              <a:rPr lang="en-US" altLang="zh-HK" sz="3200" dirty="0" err="1">
                <a:solidFill>
                  <a:srgbClr val="0070C0"/>
                </a:solidFill>
                <a:latin typeface="Consolas" pitchFamily="49" charset="0"/>
                <a:ea typeface="SimSun" pitchFamily="2" charset="-122"/>
                <a:cs typeface="Times New Roman" pitchFamily="18" charset="0"/>
              </a:rPr>
              <a:t>didneyland</a:t>
            </a:r>
            <a:endParaRPr lang="en-US" altLang="zh-HK" sz="3200" dirty="0">
              <a:solidFill>
                <a:srgbClr val="0070C0"/>
              </a:solidFill>
              <a:latin typeface="Consolas" pitchFamily="49" charset="0"/>
              <a:ea typeface="SimSun" pitchFamily="2" charset="-122"/>
              <a:cs typeface="Times New Roman" pitchFamily="18" charset="0"/>
            </a:endParaRPr>
          </a:p>
          <a:p>
            <a:pPr marL="457200" indent="-457200" algn="just">
              <a:lnSpc>
                <a:spcPct val="80000"/>
              </a:lnSpc>
              <a:spcAft>
                <a:spcPct val="0"/>
              </a:spcAft>
            </a:pPr>
            <a:r>
              <a:rPr lang="en-US" altLang="zh-HK" sz="3200" dirty="0">
                <a:solidFill>
                  <a:srgbClr val="0070C0"/>
                </a:solidFill>
                <a:latin typeface="Consolas" pitchFamily="49" charset="0"/>
                <a:ea typeface="SimSun" pitchFamily="2" charset="-122"/>
                <a:cs typeface="Times New Roman" pitchFamily="18" charset="0"/>
              </a:rPr>
              <a:t>&lt;6&gt; .</a:t>
            </a:r>
          </a:p>
          <a:p>
            <a:pPr marL="457200" indent="-457200" eaLnBrk="1" hangingPunct="1">
              <a:lnSpc>
                <a:spcPct val="80000"/>
              </a:lnSpc>
            </a:pPr>
            <a:endParaRPr lang="en-US" altLang="zh-HK" sz="3200" dirty="0" smtClean="0">
              <a:solidFill>
                <a:srgbClr val="0070C0"/>
              </a:solidFill>
              <a:latin typeface="Consolas" pitchFamily="49" charset="0"/>
              <a:ea typeface="SimSun" pitchFamily="2" charset="-122"/>
              <a:cs typeface="Times New Roman" pitchFamily="18" charset="0"/>
            </a:endParaRPr>
          </a:p>
          <a:p>
            <a:pPr marL="457200" indent="-457200" eaLnBrk="1" hangingPunct="1">
              <a:lnSpc>
                <a:spcPct val="80000"/>
              </a:lnSpc>
            </a:pPr>
            <a:endParaRPr lang="zh-TW" altLang="zh-HK" sz="3200" dirty="0" smtClean="0">
              <a:ea typeface="SimSun" pitchFamily="2" charset="-122"/>
              <a:cs typeface="Times New Roman" pitchFamily="18" charset="0"/>
            </a:endParaRPr>
          </a:p>
          <a:p>
            <a:pPr marL="457200" indent="-457200" eaLnBrk="1" hangingPunct="1">
              <a:lnSpc>
                <a:spcPct val="80000"/>
              </a:lnSpc>
              <a:buFontTx/>
              <a:buChar char="•"/>
            </a:pPr>
            <a:endParaRPr lang="en-US" altLang="zh-HK" sz="2800" dirty="0" smtClean="0">
              <a:ea typeface="SimSun" pitchFamily="2" charset="-122"/>
              <a:cs typeface="Times New Roman" pitchFamily="18" charset="0"/>
            </a:endParaRPr>
          </a:p>
        </p:txBody>
      </p:sp>
      <p:pic>
        <p:nvPicPr>
          <p:cNvPr id="4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642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Example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>
            <a:normAutofit/>
          </a:bodyPr>
          <a:lstStyle/>
          <a:p>
            <a:pPr marL="457200" indent="-457200" eaLnBrk="1" hangingPunct="1">
              <a:lnSpc>
                <a:spcPct val="80000"/>
              </a:lnSpc>
              <a:buFontTx/>
              <a:buChar char="•"/>
            </a:pPr>
            <a:r>
              <a:rPr lang="en-US" altLang="zh-HK" sz="3200" b="1" dirty="0" smtClean="0">
                <a:ea typeface="SimSun" pitchFamily="2" charset="-122"/>
                <a:cs typeface="Times New Roman" pitchFamily="18" charset="0"/>
              </a:rPr>
              <a:t>Lemmatization</a:t>
            </a:r>
            <a:endParaRPr lang="zh-TW" altLang="zh-HK" sz="3200" dirty="0" smtClean="0">
              <a:ea typeface="SimSun" pitchFamily="2" charset="-122"/>
              <a:cs typeface="Times New Roman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&lt;1&gt; the</a:t>
            </a:r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&lt;2&gt; boy</a:t>
            </a:r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&lt;3&gt; go (past tense)</a:t>
            </a:r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&lt;4&gt; to</a:t>
            </a:r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&lt;5&gt; </a:t>
            </a:r>
            <a:r>
              <a:rPr lang="en-US" altLang="zh-TW" sz="3200" kern="100" dirty="0" err="1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didneyland</a:t>
            </a:r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&lt;6&gt; </a:t>
            </a:r>
            <a:r>
              <a:rPr lang="en-US" altLang="zh-TW" sz="3200" kern="100" dirty="0" smtClean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altLang="zh-HK" sz="3200" dirty="0" smtClean="0">
              <a:solidFill>
                <a:srgbClr val="0070C0"/>
              </a:solidFill>
              <a:latin typeface="Consolas" pitchFamily="49" charset="0"/>
              <a:ea typeface="SimSun" pitchFamily="2" charset="-122"/>
              <a:cs typeface="Times New Roman" pitchFamily="18" charset="0"/>
            </a:endParaRPr>
          </a:p>
          <a:p>
            <a:pPr marL="457200" indent="-457200" eaLnBrk="1" hangingPunct="1">
              <a:lnSpc>
                <a:spcPct val="80000"/>
              </a:lnSpc>
            </a:pPr>
            <a:endParaRPr lang="zh-TW" altLang="zh-HK" sz="3200" dirty="0" smtClean="0">
              <a:ea typeface="SimSun" pitchFamily="2" charset="-122"/>
              <a:cs typeface="Times New Roman" pitchFamily="18" charset="0"/>
            </a:endParaRPr>
          </a:p>
          <a:p>
            <a:pPr marL="457200" indent="-457200" eaLnBrk="1" hangingPunct="1">
              <a:lnSpc>
                <a:spcPct val="80000"/>
              </a:lnSpc>
              <a:buFontTx/>
              <a:buChar char="•"/>
            </a:pPr>
            <a:endParaRPr lang="en-US" altLang="zh-HK" sz="2800" dirty="0" smtClean="0">
              <a:ea typeface="SimSun" pitchFamily="2" charset="-122"/>
              <a:cs typeface="Times New Roman" pitchFamily="18" charset="0"/>
            </a:endParaRPr>
          </a:p>
        </p:txBody>
      </p:sp>
      <p:pic>
        <p:nvPicPr>
          <p:cNvPr id="4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0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Deep Learning</a:t>
            </a:r>
            <a:endParaRPr lang="zh-HK" altLang="en-US" dirty="0"/>
          </a:p>
        </p:txBody>
      </p:sp>
      <p:sp>
        <p:nvSpPr>
          <p:cNvPr id="6" name="Rectangle 3"/>
          <p:cNvSpPr/>
          <p:nvPr/>
        </p:nvSpPr>
        <p:spPr>
          <a:xfrm>
            <a:off x="311700" y="1456789"/>
            <a:ext cx="2560320" cy="13447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3200" kern="1200" smtClean="0">
                <a:solidFill>
                  <a:prstClr val="black"/>
                </a:solidFill>
              </a:rPr>
              <a:t>AlphaGo</a:t>
            </a:r>
            <a:endParaRPr lang="en-US" sz="3200" kern="1200" dirty="0">
              <a:solidFill>
                <a:prstClr val="black"/>
              </a:solidFill>
            </a:endParaRPr>
          </a:p>
        </p:txBody>
      </p:sp>
      <p:sp>
        <p:nvSpPr>
          <p:cNvPr id="7" name="Rectangle 5"/>
          <p:cNvSpPr/>
          <p:nvPr/>
        </p:nvSpPr>
        <p:spPr>
          <a:xfrm>
            <a:off x="3291840" y="1456789"/>
            <a:ext cx="2560320" cy="13447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800" kern="1200" dirty="0" smtClean="0">
                <a:solidFill>
                  <a:prstClr val="black"/>
                </a:solidFill>
              </a:rPr>
              <a:t>Speech</a:t>
            </a:r>
          </a:p>
          <a:p>
            <a:pPr algn="ctr">
              <a:buClrTx/>
              <a:buFontTx/>
              <a:buNone/>
            </a:pPr>
            <a:r>
              <a:rPr lang="en-US" sz="2800" kern="1200" dirty="0" smtClean="0">
                <a:solidFill>
                  <a:prstClr val="black"/>
                </a:solidFill>
              </a:rPr>
              <a:t>recognition</a:t>
            </a:r>
            <a:endParaRPr lang="en-US" sz="2800" kern="12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71980" y="4464095"/>
            <a:ext cx="2560320" cy="13447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</a:rPr>
              <a:t>Self-driving </a:t>
            </a:r>
            <a:r>
              <a:rPr lang="en-US" sz="2800" kern="1200" dirty="0" smtClean="0">
                <a:solidFill>
                  <a:prstClr val="black"/>
                </a:solidFill>
              </a:rPr>
              <a:t>cars and </a:t>
            </a:r>
            <a:r>
              <a:rPr lang="en-US" sz="2800" kern="1200" dirty="0">
                <a:solidFill>
                  <a:prstClr val="black"/>
                </a:solidFill>
              </a:rPr>
              <a:t>m</a:t>
            </a:r>
            <a:r>
              <a:rPr lang="en-US" sz="2800" kern="1200" dirty="0" smtClean="0">
                <a:solidFill>
                  <a:prstClr val="black"/>
                </a:solidFill>
              </a:rPr>
              <a:t>any more</a:t>
            </a:r>
            <a:endParaRPr lang="en-US" sz="2800" kern="1200" dirty="0">
              <a:solidFill>
                <a:prstClr val="black"/>
              </a:solidFill>
            </a:endParaRPr>
          </a:p>
        </p:txBody>
      </p:sp>
      <p:sp>
        <p:nvSpPr>
          <p:cNvPr id="9" name="Rectangle 5"/>
          <p:cNvSpPr/>
          <p:nvPr/>
        </p:nvSpPr>
        <p:spPr>
          <a:xfrm>
            <a:off x="6271980" y="1456789"/>
            <a:ext cx="2560320" cy="13447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800" kern="1200" dirty="0" smtClean="0">
                <a:solidFill>
                  <a:prstClr val="black"/>
                </a:solidFill>
              </a:rPr>
              <a:t>Sentiment analysis</a:t>
            </a:r>
            <a:endParaRPr lang="en-US" sz="2800" kern="1200" dirty="0">
              <a:solidFill>
                <a:prstClr val="black"/>
              </a:solidFill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311700" y="2960442"/>
            <a:ext cx="2560320" cy="13447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800" kern="1200" dirty="0" smtClean="0">
                <a:solidFill>
                  <a:prstClr val="black"/>
                </a:solidFill>
              </a:rPr>
              <a:t>Summarization</a:t>
            </a:r>
            <a:endParaRPr lang="en-US" sz="2800" kern="1200" dirty="0">
              <a:solidFill>
                <a:prstClr val="black"/>
              </a:solidFill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3291840" y="2960442"/>
            <a:ext cx="2560320" cy="13447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800" kern="1200" dirty="0" err="1" smtClean="0">
                <a:solidFill>
                  <a:prstClr val="black"/>
                </a:solidFill>
              </a:rPr>
              <a:t>Chatbot</a:t>
            </a:r>
            <a:endParaRPr lang="en-US" sz="2800" kern="1200" dirty="0">
              <a:solidFill>
                <a:prstClr val="black"/>
              </a:solidFill>
            </a:endParaRPr>
          </a:p>
        </p:txBody>
      </p:sp>
      <p:sp>
        <p:nvSpPr>
          <p:cNvPr id="12" name="Rectangle 5"/>
          <p:cNvSpPr/>
          <p:nvPr/>
        </p:nvSpPr>
        <p:spPr>
          <a:xfrm>
            <a:off x="6271980" y="2960442"/>
            <a:ext cx="2560320" cy="13447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800" kern="1200" dirty="0" smtClean="0">
                <a:solidFill>
                  <a:prstClr val="black"/>
                </a:solidFill>
              </a:rPr>
              <a:t>Stock price </a:t>
            </a:r>
            <a:r>
              <a:rPr lang="en-US" sz="2800" kern="1200" dirty="0">
                <a:solidFill>
                  <a:prstClr val="black"/>
                </a:solidFill>
              </a:rPr>
              <a:t>p</a:t>
            </a:r>
            <a:r>
              <a:rPr lang="en-US" sz="2800" kern="1200" dirty="0" smtClean="0">
                <a:solidFill>
                  <a:prstClr val="black"/>
                </a:solidFill>
              </a:rPr>
              <a:t>rediction</a:t>
            </a:r>
            <a:endParaRPr lang="en-US" sz="2800" kern="1200" dirty="0">
              <a:solidFill>
                <a:prstClr val="black"/>
              </a:solidFill>
            </a:endParaRPr>
          </a:p>
        </p:txBody>
      </p:sp>
      <p:sp>
        <p:nvSpPr>
          <p:cNvPr id="13" name="Rectangle 7"/>
          <p:cNvSpPr/>
          <p:nvPr/>
        </p:nvSpPr>
        <p:spPr>
          <a:xfrm>
            <a:off x="311700" y="4464095"/>
            <a:ext cx="2560320" cy="13447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800" kern="1200" dirty="0" smtClean="0">
                <a:solidFill>
                  <a:prstClr val="black"/>
                </a:solidFill>
              </a:rPr>
              <a:t>Image classification</a:t>
            </a:r>
            <a:endParaRPr lang="en-US" sz="2800" kern="1200" dirty="0">
              <a:solidFill>
                <a:prstClr val="black"/>
              </a:solidFill>
            </a:endParaRPr>
          </a:p>
        </p:txBody>
      </p:sp>
      <p:sp>
        <p:nvSpPr>
          <p:cNvPr id="14" name="Rectangle 7"/>
          <p:cNvSpPr/>
          <p:nvPr/>
        </p:nvSpPr>
        <p:spPr>
          <a:xfrm>
            <a:off x="3291840" y="4464095"/>
            <a:ext cx="2560320" cy="13447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800" kern="1200" dirty="0" smtClean="0">
                <a:solidFill>
                  <a:prstClr val="black"/>
                </a:solidFill>
              </a:rPr>
              <a:t>Object detection</a:t>
            </a:r>
            <a:endParaRPr lang="en-US" sz="2800" kern="1200" dirty="0">
              <a:solidFill>
                <a:prstClr val="black"/>
              </a:solidFill>
            </a:endParaRPr>
          </a:p>
        </p:txBody>
      </p:sp>
      <p:pic>
        <p:nvPicPr>
          <p:cNvPr id="15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5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Example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>
            <a:normAutofit/>
          </a:bodyPr>
          <a:lstStyle/>
          <a:p>
            <a:pPr marL="457200" indent="-457200" eaLnBrk="1" hangingPunct="1">
              <a:lnSpc>
                <a:spcPct val="80000"/>
              </a:lnSpc>
              <a:buFontTx/>
              <a:buChar char="•"/>
            </a:pPr>
            <a:r>
              <a:rPr lang="en-US" altLang="zh-HK" sz="3200" b="1" dirty="0" smtClean="0">
                <a:ea typeface="SimSun" pitchFamily="2" charset="-122"/>
                <a:cs typeface="Times New Roman" pitchFamily="18" charset="0"/>
              </a:rPr>
              <a:t>POS-tagging</a:t>
            </a:r>
            <a:endParaRPr lang="zh-TW" altLang="zh-HK" sz="3200" dirty="0" smtClean="0">
              <a:ea typeface="SimSun" pitchFamily="2" charset="-122"/>
              <a:cs typeface="Times New Roman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&lt;1&gt; the (definite article)</a:t>
            </a:r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&lt;2&gt; boy (noun, singular)</a:t>
            </a:r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&lt;3&gt; go (verb, past tense)</a:t>
            </a:r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&lt;4&gt; to (preposition)</a:t>
            </a:r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&lt;5&gt; </a:t>
            </a:r>
            <a:r>
              <a:rPr lang="en-US" altLang="zh-TW" sz="3200" kern="100" dirty="0" err="1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didneyland</a:t>
            </a: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(noun, singular)</a:t>
            </a:r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TW" sz="3200" kern="100" dirty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&lt;6&gt; </a:t>
            </a:r>
            <a:r>
              <a:rPr lang="en-US" altLang="zh-TW" sz="3200" kern="100" dirty="0" smtClean="0">
                <a:solidFill>
                  <a:srgbClr val="0070C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zh-TW" altLang="zh-HK" sz="3200" dirty="0" smtClean="0">
              <a:ea typeface="SimSun" pitchFamily="2" charset="-122"/>
              <a:cs typeface="Times New Roman" pitchFamily="18" charset="0"/>
            </a:endParaRPr>
          </a:p>
          <a:p>
            <a:pPr marL="457200" indent="-457200" eaLnBrk="1" hangingPunct="1">
              <a:lnSpc>
                <a:spcPct val="80000"/>
              </a:lnSpc>
            </a:pPr>
            <a:endParaRPr lang="en-US" altLang="zh-HK" sz="3200" dirty="0" smtClean="0">
              <a:solidFill>
                <a:srgbClr val="0070C0"/>
              </a:solidFill>
              <a:latin typeface="Consolas" pitchFamily="49" charset="0"/>
              <a:ea typeface="SimSun" pitchFamily="2" charset="-122"/>
              <a:cs typeface="Times New Roman" pitchFamily="18" charset="0"/>
            </a:endParaRPr>
          </a:p>
          <a:p>
            <a:pPr marL="457200" indent="-457200" eaLnBrk="1" hangingPunct="1">
              <a:lnSpc>
                <a:spcPct val="80000"/>
              </a:lnSpc>
            </a:pPr>
            <a:endParaRPr lang="zh-TW" altLang="zh-HK" sz="3200" dirty="0" smtClean="0">
              <a:ea typeface="SimSun" pitchFamily="2" charset="-122"/>
              <a:cs typeface="Times New Roman" pitchFamily="18" charset="0"/>
            </a:endParaRPr>
          </a:p>
          <a:p>
            <a:pPr marL="457200" indent="-457200" eaLnBrk="1" hangingPunct="1">
              <a:lnSpc>
                <a:spcPct val="80000"/>
              </a:lnSpc>
              <a:buFontTx/>
              <a:buChar char="•"/>
            </a:pPr>
            <a:endParaRPr lang="en-US" altLang="zh-HK" sz="2800" dirty="0" smtClean="0">
              <a:ea typeface="SimSun" pitchFamily="2" charset="-122"/>
              <a:cs typeface="Times New Roman" pitchFamily="18" charset="0"/>
            </a:endParaRPr>
          </a:p>
        </p:txBody>
      </p:sp>
      <p:pic>
        <p:nvPicPr>
          <p:cNvPr id="4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09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Example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buFontTx/>
              <a:buChar char="•"/>
            </a:pPr>
            <a:r>
              <a:rPr lang="en-US" altLang="zh-HK" sz="3200" b="1" dirty="0" smtClean="0">
                <a:ea typeface="SimSun" pitchFamily="2" charset="-122"/>
                <a:cs typeface="Times New Roman" pitchFamily="18" charset="0"/>
              </a:rPr>
              <a:t>Parsing</a:t>
            </a:r>
            <a:endParaRPr lang="en-US" altLang="zh-HK" sz="3200" b="1" dirty="0" smtClean="0">
              <a:solidFill>
                <a:srgbClr val="FF0000"/>
              </a:solidFill>
              <a:ea typeface="SimSun" pitchFamily="2" charset="-122"/>
              <a:cs typeface="Times New Roman" pitchFamily="18" charset="0"/>
            </a:endParaRPr>
          </a:p>
          <a:p>
            <a:pPr marL="457200" indent="-457200" eaLnBrk="1" hangingPunct="1">
              <a:buFontTx/>
              <a:buChar char="•"/>
            </a:pPr>
            <a:endParaRPr lang="en-US" altLang="zh-HK" sz="2800" dirty="0" smtClean="0">
              <a:ea typeface="SimSun" pitchFamily="2" charset="-122"/>
              <a:cs typeface="Times New Roman" pitchFamily="18" charset="0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4165600" y="3452007"/>
            <a:ext cx="685800" cy="9271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HK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9" y="2944628"/>
            <a:ext cx="3903436" cy="182084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25" y="2605261"/>
            <a:ext cx="3966936" cy="2679479"/>
          </a:xfrm>
          <a:prstGeom prst="rect">
            <a:avLst/>
          </a:prstGeom>
        </p:spPr>
      </p:pic>
      <p:pic>
        <p:nvPicPr>
          <p:cNvPr id="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69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Example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altLang="zh-HK" sz="3200" b="1" dirty="0" smtClean="0">
                <a:ea typeface="SimSun" pitchFamily="2" charset="-122"/>
                <a:cs typeface="Times New Roman" pitchFamily="18" charset="0"/>
              </a:rPr>
              <a:t>Transfer</a:t>
            </a:r>
            <a:endParaRPr lang="en-US" altLang="zh-HK" sz="2800" b="1" dirty="0">
              <a:solidFill>
                <a:srgbClr val="FF0000"/>
              </a:solidFill>
              <a:ea typeface="SimSun" pitchFamily="2" charset="-122"/>
              <a:cs typeface="Times New Roman" pitchFamily="18" charset="0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4145263" y="3408826"/>
            <a:ext cx="685800" cy="9271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HK" altLang="en-US"/>
          </a:p>
        </p:txBody>
      </p:sp>
      <p:pic>
        <p:nvPicPr>
          <p:cNvPr id="9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" y="2502046"/>
            <a:ext cx="3950018" cy="2740661"/>
          </a:xfrm>
          <a:prstGeom prst="rect">
            <a:avLst/>
          </a:prstGeom>
          <a:noFill/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267" y="2476272"/>
            <a:ext cx="4054191" cy="2792210"/>
          </a:xfrm>
          <a:prstGeom prst="rect">
            <a:avLst/>
          </a:prstGeom>
        </p:spPr>
      </p:pic>
      <p:pic>
        <p:nvPicPr>
          <p:cNvPr id="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238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Example</a:t>
            </a:r>
            <a:endParaRPr lang="zh-HK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375" y="1736725"/>
            <a:ext cx="7651750" cy="4022725"/>
          </a:xfrm>
        </p:spPr>
        <p:txBody>
          <a:bodyPr/>
          <a:lstStyle/>
          <a:p>
            <a:pPr marL="457200" indent="-457200" eaLnBrk="1" hangingPunct="1">
              <a:buFontTx/>
              <a:buChar char="•"/>
            </a:pPr>
            <a:r>
              <a:rPr lang="en-US" altLang="zh-CN" sz="3200" b="1" smtClean="0">
                <a:cs typeface="Times New Roman" pitchFamily="18" charset="0"/>
              </a:rPr>
              <a:t>Generation</a:t>
            </a:r>
            <a:endParaRPr lang="en-US" altLang="zh-HK" sz="2800" smtClean="0">
              <a:ea typeface="SimSun" pitchFamily="2" charset="-122"/>
              <a:cs typeface="Times New Roman" pitchFamily="18" charset="0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4668878" y="3617484"/>
            <a:ext cx="685800" cy="9271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HK" altLang="en-US"/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565775" y="3748088"/>
            <a:ext cx="34163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這男孩去了迪迪尼。</a:t>
            </a:r>
            <a:endParaRPr lang="zh-HK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" y="2579414"/>
            <a:ext cx="4359356" cy="3002384"/>
          </a:xfrm>
          <a:prstGeom prst="rect">
            <a:avLst/>
          </a:prstGeom>
        </p:spPr>
      </p:pic>
      <p:pic>
        <p:nvPicPr>
          <p:cNvPr id="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20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Methods</a:t>
            </a:r>
            <a:endParaRPr lang="zh-HK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58790" y="1526843"/>
            <a:ext cx="4996070" cy="924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Rule-based Approach</a:t>
            </a:r>
            <a:endParaRPr lang="zh-HK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2227493" y="3680172"/>
            <a:ext cx="4996070" cy="9150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Statistical Approach</a:t>
            </a:r>
            <a:endParaRPr lang="zh-HK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2227493" y="4751952"/>
            <a:ext cx="4996070" cy="9235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Deep Learning Approach</a:t>
            </a:r>
            <a:endParaRPr lang="zh-HK" altLang="en-US" sz="3200" dirty="0"/>
          </a:p>
        </p:txBody>
      </p:sp>
      <p:pic>
        <p:nvPicPr>
          <p:cNvPr id="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58790" y="2608392"/>
            <a:ext cx="4996070" cy="9150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Example-based Approach</a:t>
            </a:r>
            <a:endParaRPr lang="zh-HK" altLang="en-US" sz="3200" dirty="0"/>
          </a:p>
        </p:txBody>
      </p:sp>
      <p:sp>
        <p:nvSpPr>
          <p:cNvPr id="3" name="向右箭號 2"/>
          <p:cNvSpPr/>
          <p:nvPr/>
        </p:nvSpPr>
        <p:spPr>
          <a:xfrm>
            <a:off x="998300" y="2642617"/>
            <a:ext cx="904672" cy="84663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4463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1181" y="2335237"/>
            <a:ext cx="3221502" cy="2124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2800" dirty="0"/>
              <a:t>Finding appropriate translation examples</a:t>
            </a:r>
            <a:endParaRPr lang="zh-HK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5174565" y="2335236"/>
            <a:ext cx="3221502" cy="21242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2800" dirty="0"/>
              <a:t>Reordering the examples retrieved with the assistance of a language model</a:t>
            </a:r>
            <a:endParaRPr lang="zh-HK" altLang="en-US" sz="2800" dirty="0"/>
          </a:p>
        </p:txBody>
      </p:sp>
      <p:sp>
        <p:nvSpPr>
          <p:cNvPr id="4" name="向右箭號 3"/>
          <p:cNvSpPr/>
          <p:nvPr/>
        </p:nvSpPr>
        <p:spPr>
          <a:xfrm>
            <a:off x="4149970" y="2912010"/>
            <a:ext cx="829994" cy="97067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HK" altLang="en-US"/>
          </a:p>
        </p:txBody>
      </p:sp>
      <p:pic>
        <p:nvPicPr>
          <p:cNvPr id="5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9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圖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1462088"/>
            <a:ext cx="8834437" cy="427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圓角矩形圖說文字 2"/>
          <p:cNvSpPr/>
          <p:nvPr/>
        </p:nvSpPr>
        <p:spPr>
          <a:xfrm>
            <a:off x="6147582" y="647114"/>
            <a:ext cx="2194560" cy="998806"/>
          </a:xfrm>
          <a:prstGeom prst="wedgeRoundRectCallout">
            <a:avLst>
              <a:gd name="adj1" fmla="val -38782"/>
              <a:gd name="adj2" fmla="val 85035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dirty="0"/>
              <a:t>The best example?</a:t>
            </a:r>
            <a:endParaRPr lang="zh-HK" altLang="en-US" sz="2800" dirty="0"/>
          </a:p>
        </p:txBody>
      </p:sp>
      <p:pic>
        <p:nvPicPr>
          <p:cNvPr id="4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圖片 2"/>
          <p:cNvPicPr>
            <a:picLocks noChangeAspect="1"/>
          </p:cNvPicPr>
          <p:nvPr/>
        </p:nvPicPr>
        <p:blipFill>
          <a:blip r:embed="rId2"/>
          <a:srcRect t="-528" r="29961" b="2"/>
          <a:stretch>
            <a:fillRect/>
          </a:stretch>
        </p:blipFill>
        <p:spPr bwMode="auto">
          <a:xfrm>
            <a:off x="731838" y="1968500"/>
            <a:ext cx="7723187" cy="240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1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rcRect t="-3891" r="16264" b="2"/>
          <a:stretch>
            <a:fillRect/>
          </a:stretch>
        </p:blipFill>
        <p:spPr bwMode="auto">
          <a:xfrm>
            <a:off x="422275" y="857250"/>
            <a:ext cx="6850063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1638" y="5224463"/>
            <a:ext cx="8742362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120650" y="2089150"/>
            <a:ext cx="2139950" cy="30654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b="1"/>
              <a:t>1. Dictionary/Rules:</a:t>
            </a:r>
            <a:endParaRPr lang="zh-CN" altLang="en-US" b="1"/>
          </a:p>
          <a:p>
            <a:pPr algn="ctr"/>
            <a:r>
              <a:rPr lang="en-US" altLang="zh-CN"/>
              <a:t>The </a:t>
            </a:r>
            <a:r>
              <a:rPr lang="en-US" altLang="zh-CN">
                <a:sym typeface="Wingdings" pitchFamily="2" charset="2"/>
              </a:rPr>
              <a:t> </a:t>
            </a:r>
            <a:r>
              <a:rPr lang="zh-CN" altLang="en-US">
                <a:sym typeface="Wingdings" pitchFamily="2" charset="2"/>
              </a:rPr>
              <a:t>那</a:t>
            </a:r>
          </a:p>
          <a:p>
            <a:pPr algn="ctr"/>
            <a:r>
              <a:rPr lang="en-US" altLang="zh-CN">
                <a:sym typeface="Wingdings" pitchFamily="2" charset="2"/>
              </a:rPr>
              <a:t>Boy  </a:t>
            </a:r>
            <a:r>
              <a:rPr lang="zh-CN" altLang="en-US">
                <a:sym typeface="Wingdings" pitchFamily="2" charset="2"/>
              </a:rPr>
              <a:t>男孩</a:t>
            </a:r>
            <a:endParaRPr lang="zh-CN" altLang="en-US"/>
          </a:p>
        </p:txBody>
      </p:sp>
      <p:sp>
        <p:nvSpPr>
          <p:cNvPr id="125957" name="Rectangle 5"/>
          <p:cNvSpPr>
            <a:spLocks noChangeArrowheads="1"/>
          </p:cNvSpPr>
          <p:nvPr/>
        </p:nvSpPr>
        <p:spPr bwMode="auto">
          <a:xfrm>
            <a:off x="2335213" y="2084388"/>
            <a:ext cx="2230437" cy="30654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b="1" dirty="0"/>
              <a:t>2. Other examples </a:t>
            </a:r>
          </a:p>
          <a:p>
            <a:pPr algn="ctr"/>
            <a:r>
              <a:rPr lang="en-US" altLang="zh-CN" b="1" dirty="0"/>
              <a:t>in the database:</a:t>
            </a:r>
            <a:endParaRPr lang="zh-CN" altLang="en-US" b="1" dirty="0"/>
          </a:p>
          <a:p>
            <a:pPr algn="ctr"/>
            <a:r>
              <a:rPr lang="en-US" altLang="zh-CN" sz="1600" i="1" u="sng" dirty="0"/>
              <a:t>A. By comparison</a:t>
            </a:r>
          </a:p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The boy</a:t>
            </a:r>
            <a:r>
              <a:rPr lang="en-US" altLang="zh-CN" sz="1600" dirty="0"/>
              <a:t> is naughty.</a:t>
            </a:r>
          </a:p>
          <a:p>
            <a:pPr algn="ctr">
              <a:buFont typeface="Wingdings" pitchFamily="2" charset="2"/>
              <a:buChar char="à"/>
            </a:pPr>
            <a:r>
              <a:rPr lang="zh-CN" altLang="en-US" sz="1600" dirty="0">
                <a:solidFill>
                  <a:srgbClr val="FF0000"/>
                </a:solidFill>
                <a:sym typeface="Wingdings" pitchFamily="2" charset="2"/>
              </a:rPr>
              <a:t>那男孩</a:t>
            </a:r>
            <a:r>
              <a:rPr lang="zh-CN" altLang="en-US" sz="1600" dirty="0">
                <a:sym typeface="Wingdings" pitchFamily="2" charset="2"/>
              </a:rPr>
              <a:t>真頑皮。</a:t>
            </a:r>
          </a:p>
          <a:p>
            <a:pPr algn="ctr">
              <a:buFont typeface="Wingdings" pitchFamily="2" charset="2"/>
              <a:buNone/>
            </a:pPr>
            <a:r>
              <a:rPr lang="en-US" altLang="zh-CN" sz="1600" dirty="0"/>
              <a:t>He didn’t see </a:t>
            </a:r>
            <a:r>
              <a:rPr lang="en-US" altLang="zh-CN" sz="1600" dirty="0">
                <a:solidFill>
                  <a:srgbClr val="FF0000"/>
                </a:solidFill>
              </a:rPr>
              <a:t>the boy</a:t>
            </a:r>
            <a:r>
              <a:rPr lang="en-US" altLang="zh-CN" sz="1600" dirty="0"/>
              <a:t>.</a:t>
            </a:r>
          </a:p>
          <a:p>
            <a:pPr algn="ctr">
              <a:buFont typeface="Wingdings" pitchFamily="2" charset="2"/>
              <a:buChar char="à"/>
            </a:pPr>
            <a:r>
              <a:rPr lang="zh-CN" altLang="en-US" sz="1600" dirty="0">
                <a:sym typeface="Wingdings" pitchFamily="2" charset="2"/>
              </a:rPr>
              <a:t>他看不見</a:t>
            </a:r>
            <a:r>
              <a:rPr lang="zh-CN" altLang="en-US" sz="1600" dirty="0">
                <a:solidFill>
                  <a:srgbClr val="FF0000"/>
                </a:solidFill>
                <a:sym typeface="Wingdings" pitchFamily="2" charset="2"/>
              </a:rPr>
              <a:t>那男孩</a:t>
            </a:r>
            <a:r>
              <a:rPr lang="zh-CN" altLang="en-US" sz="1600" dirty="0">
                <a:sym typeface="Wingdings" pitchFamily="2" charset="2"/>
              </a:rPr>
              <a:t>。</a:t>
            </a:r>
          </a:p>
          <a:p>
            <a:pPr algn="ctr">
              <a:buFont typeface="Wingdings" pitchFamily="2" charset="2"/>
              <a:buNone/>
            </a:pPr>
            <a:endParaRPr lang="en-US" altLang="zh-CN" sz="1600" dirty="0"/>
          </a:p>
          <a:p>
            <a:pPr algn="ctr">
              <a:buFont typeface="Wingdings" pitchFamily="2" charset="2"/>
              <a:buNone/>
            </a:pPr>
            <a:r>
              <a:rPr lang="en-US" altLang="zh-CN" sz="1600" i="1" u="sng" dirty="0"/>
              <a:t>B. By Word Alignment</a:t>
            </a:r>
          </a:p>
          <a:p>
            <a:pPr algn="ctr">
              <a:buFont typeface="Wingdings" pitchFamily="2" charset="2"/>
              <a:buNone/>
            </a:pPr>
            <a:r>
              <a:rPr lang="en-US" altLang="zh-CN" sz="1600" dirty="0"/>
              <a:t>The/boy/is/tall.</a:t>
            </a:r>
          </a:p>
          <a:p>
            <a:pPr algn="ctr">
              <a:buFont typeface="Wingdings" pitchFamily="2" charset="2"/>
              <a:buNone/>
            </a:pPr>
            <a:r>
              <a:rPr lang="en-US" altLang="zh-CN" sz="1600" dirty="0">
                <a:sym typeface="Wingdings" pitchFamily="2" charset="2"/>
              </a:rPr>
              <a:t> </a:t>
            </a:r>
            <a:r>
              <a:rPr lang="zh-CN" altLang="en-US" sz="1600" dirty="0"/>
              <a:t>那</a:t>
            </a:r>
            <a:r>
              <a:rPr lang="en-US" altLang="zh-CN" sz="1600" dirty="0"/>
              <a:t>/</a:t>
            </a:r>
            <a:r>
              <a:rPr lang="zh-CN" altLang="en-US" sz="1600" dirty="0"/>
              <a:t>男孩</a:t>
            </a:r>
            <a:r>
              <a:rPr lang="en-US" altLang="zh-CN" sz="1600" dirty="0"/>
              <a:t>/</a:t>
            </a:r>
            <a:r>
              <a:rPr lang="zh-CN" altLang="en-US" sz="1600" dirty="0"/>
              <a:t>長得</a:t>
            </a:r>
            <a:r>
              <a:rPr lang="en-US" altLang="zh-CN" sz="1600" dirty="0"/>
              <a:t>/</a:t>
            </a:r>
            <a:r>
              <a:rPr lang="zh-CN" altLang="en-US" sz="1600" dirty="0"/>
              <a:t>高。</a:t>
            </a:r>
          </a:p>
        </p:txBody>
      </p:sp>
      <p:sp>
        <p:nvSpPr>
          <p:cNvPr id="125958" name="Rectangle 6"/>
          <p:cNvSpPr>
            <a:spLocks noChangeArrowheads="1"/>
          </p:cNvSpPr>
          <p:nvPr/>
        </p:nvSpPr>
        <p:spPr bwMode="auto">
          <a:xfrm>
            <a:off x="4651375" y="2079625"/>
            <a:ext cx="2139950" cy="30559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b="1" dirty="0"/>
              <a:t>3. </a:t>
            </a:r>
          </a:p>
          <a:p>
            <a:pPr algn="ctr"/>
            <a:r>
              <a:rPr lang="en-US" altLang="zh-CN" b="1" dirty="0"/>
              <a:t>Translation Model:</a:t>
            </a:r>
          </a:p>
          <a:p>
            <a:pPr algn="ctr"/>
            <a:r>
              <a:rPr lang="en-US" altLang="zh-CN" dirty="0"/>
              <a:t>P(The|</a:t>
            </a:r>
            <a:r>
              <a:rPr lang="zh-CN" altLang="en-US" dirty="0"/>
              <a:t>那</a:t>
            </a:r>
            <a:r>
              <a:rPr lang="en-US" altLang="zh-CN" dirty="0"/>
              <a:t>), </a:t>
            </a:r>
          </a:p>
          <a:p>
            <a:pPr algn="ctr"/>
            <a:r>
              <a:rPr lang="en-US" altLang="zh-CN" dirty="0"/>
              <a:t>P(The|</a:t>
            </a:r>
            <a:r>
              <a:rPr lang="zh-CN" altLang="en-US" dirty="0"/>
              <a:t>該</a:t>
            </a:r>
            <a:r>
              <a:rPr lang="en-US" altLang="zh-CN" dirty="0"/>
              <a:t>),</a:t>
            </a:r>
          </a:p>
          <a:p>
            <a:pPr algn="ctr"/>
            <a:r>
              <a:rPr lang="en-US" altLang="zh-CN" dirty="0"/>
              <a:t>P(boy|</a:t>
            </a:r>
            <a:r>
              <a:rPr lang="zh-CN" altLang="en-US" dirty="0"/>
              <a:t>男孩</a:t>
            </a:r>
            <a:r>
              <a:rPr lang="en-US" altLang="zh-CN" dirty="0"/>
              <a:t>), </a:t>
            </a:r>
          </a:p>
          <a:p>
            <a:pPr algn="ctr"/>
            <a:r>
              <a:rPr lang="en-US" altLang="zh-CN" dirty="0"/>
              <a:t>P(boy|</a:t>
            </a:r>
            <a:r>
              <a:rPr lang="zh-CN" altLang="en-US" dirty="0"/>
              <a:t>百厭星</a:t>
            </a:r>
            <a:r>
              <a:rPr lang="en-US" altLang="zh-CN" dirty="0"/>
              <a:t>)…</a:t>
            </a:r>
            <a:endParaRPr lang="zh-CN" altLang="en-US" dirty="0"/>
          </a:p>
        </p:txBody>
      </p:sp>
      <p:sp>
        <p:nvSpPr>
          <p:cNvPr id="125959" name="Rectangle 7"/>
          <p:cNvSpPr>
            <a:spLocks noChangeArrowheads="1"/>
          </p:cNvSpPr>
          <p:nvPr/>
        </p:nvSpPr>
        <p:spPr bwMode="auto">
          <a:xfrm>
            <a:off x="6877050" y="2082800"/>
            <a:ext cx="2139950" cy="30543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b="1"/>
              <a:t>4. </a:t>
            </a:r>
          </a:p>
          <a:p>
            <a:pPr algn="ctr"/>
            <a:r>
              <a:rPr lang="en-US" altLang="zh-CN" b="1"/>
              <a:t>Hybrid Approach:</a:t>
            </a:r>
          </a:p>
          <a:p>
            <a:pPr algn="ctr"/>
            <a:r>
              <a:rPr lang="en-US" altLang="zh-CN"/>
              <a:t>1 + 2 + 3</a:t>
            </a:r>
          </a:p>
        </p:txBody>
      </p:sp>
      <p:pic>
        <p:nvPicPr>
          <p:cNvPr id="8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9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5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5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6" grpId="0" animBg="1"/>
      <p:bldP spid="125957" grpId="0" animBg="1"/>
      <p:bldP spid="125958" grpId="0" animBg="1"/>
      <p:bldP spid="12595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Methods</a:t>
            </a:r>
            <a:endParaRPr lang="zh-HK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58790" y="1526843"/>
            <a:ext cx="4996070" cy="924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Rule-based Approach</a:t>
            </a:r>
            <a:endParaRPr lang="zh-HK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2227493" y="3680172"/>
            <a:ext cx="4996070" cy="9150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Statistical Approach</a:t>
            </a:r>
            <a:endParaRPr lang="zh-HK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2227493" y="4751952"/>
            <a:ext cx="4996070" cy="9235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Deep Learning Approach</a:t>
            </a:r>
            <a:endParaRPr lang="zh-HK" altLang="en-US" sz="3200" dirty="0"/>
          </a:p>
        </p:txBody>
      </p:sp>
      <p:pic>
        <p:nvPicPr>
          <p:cNvPr id="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58790" y="2608392"/>
            <a:ext cx="4996070" cy="9150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Example-based Approach</a:t>
            </a:r>
            <a:endParaRPr lang="zh-HK" altLang="en-US" sz="3200" dirty="0"/>
          </a:p>
        </p:txBody>
      </p:sp>
      <p:sp>
        <p:nvSpPr>
          <p:cNvPr id="3" name="向右箭號 2"/>
          <p:cNvSpPr/>
          <p:nvPr/>
        </p:nvSpPr>
        <p:spPr>
          <a:xfrm>
            <a:off x="998300" y="3748624"/>
            <a:ext cx="904672" cy="84663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82578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HK" dirty="0"/>
              <a:t>Deep Learning Research and Application </a:t>
            </a:r>
            <a:r>
              <a:rPr lang="en-US" altLang="zh-HK" dirty="0" smtClean="0"/>
              <a:t>Centre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Funding of HK$6.8 </a:t>
            </a:r>
            <a:r>
              <a:rPr lang="en-US" altLang="zh-HK" dirty="0" smtClean="0"/>
              <a:t>million</a:t>
            </a:r>
            <a:endParaRPr lang="en-US" altLang="zh-HK" dirty="0"/>
          </a:p>
          <a:p>
            <a:r>
              <a:rPr lang="en-US" altLang="zh-HK" dirty="0"/>
              <a:t>Hardware: </a:t>
            </a:r>
            <a:r>
              <a:rPr lang="en-US" altLang="zh-HK" dirty="0">
                <a:solidFill>
                  <a:srgbClr val="00B050"/>
                </a:solidFill>
              </a:rPr>
              <a:t>Graphics processing unit (GPU)-accelerated hardware</a:t>
            </a:r>
            <a:r>
              <a:rPr lang="en-US" altLang="zh-HK" dirty="0"/>
              <a:t> for much faster training and decoding</a:t>
            </a:r>
          </a:p>
          <a:p>
            <a:r>
              <a:rPr lang="en-US" altLang="zh-HK" dirty="0"/>
              <a:t>Software: </a:t>
            </a:r>
            <a:r>
              <a:rPr lang="en-US" altLang="zh-HK" dirty="0" err="1"/>
              <a:t>PyTorch</a:t>
            </a:r>
            <a:r>
              <a:rPr lang="en-US" altLang="zh-HK" dirty="0"/>
              <a:t>, </a:t>
            </a:r>
            <a:r>
              <a:rPr lang="en-US" altLang="zh-HK" dirty="0" err="1"/>
              <a:t>Tensorflow</a:t>
            </a:r>
            <a:r>
              <a:rPr lang="en-US" altLang="zh-HK" dirty="0"/>
              <a:t>, </a:t>
            </a:r>
            <a:r>
              <a:rPr lang="en-US" altLang="zh-HK" dirty="0" err="1"/>
              <a:t>Keras</a:t>
            </a:r>
            <a:r>
              <a:rPr lang="en-US" altLang="zh-HK" dirty="0"/>
              <a:t>, Transformer</a:t>
            </a:r>
            <a:r>
              <a:rPr lang="is-IS" altLang="zh-HK" dirty="0"/>
              <a:t>…</a:t>
            </a:r>
            <a:endParaRPr lang="en-US" altLang="zh-HK" dirty="0"/>
          </a:p>
          <a:p>
            <a:r>
              <a:rPr lang="en-US" altLang="zh-HK" dirty="0"/>
              <a:t>Projects involving </a:t>
            </a:r>
            <a:r>
              <a:rPr lang="en-US" altLang="zh-HK" dirty="0">
                <a:solidFill>
                  <a:srgbClr val="00B050"/>
                </a:solidFill>
              </a:rPr>
              <a:t>deep neural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1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HK" dirty="0" smtClean="0"/>
              <a:t>Statistical Machine Translation</a:t>
            </a:r>
            <a:endParaRPr lang="zh-HK" altLang="en-US" dirty="0"/>
          </a:p>
        </p:txBody>
      </p:sp>
      <p:sp>
        <p:nvSpPr>
          <p:cNvPr id="17" name="摺角紙張 16"/>
          <p:cNvSpPr/>
          <p:nvPr/>
        </p:nvSpPr>
        <p:spPr>
          <a:xfrm>
            <a:off x="1507168" y="4403920"/>
            <a:ext cx="747832" cy="957804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000" dirty="0"/>
              <a:t>ST</a:t>
            </a:r>
            <a:endParaRPr lang="zh-HK" altLang="en-US" sz="4000" dirty="0"/>
          </a:p>
        </p:txBody>
      </p:sp>
      <p:sp>
        <p:nvSpPr>
          <p:cNvPr id="20" name="摺角紙張 19"/>
          <p:cNvSpPr/>
          <p:nvPr/>
        </p:nvSpPr>
        <p:spPr>
          <a:xfrm>
            <a:off x="6955244" y="4403920"/>
            <a:ext cx="759243" cy="957804"/>
          </a:xfrm>
          <a:prstGeom prst="foldedCorne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000" dirty="0"/>
              <a:t>TT</a:t>
            </a:r>
            <a:endParaRPr lang="zh-HK" altLang="en-US" sz="4000" dirty="0"/>
          </a:p>
        </p:txBody>
      </p:sp>
      <p:sp>
        <p:nvSpPr>
          <p:cNvPr id="6" name="圓角矩形 5"/>
          <p:cNvSpPr/>
          <p:nvPr/>
        </p:nvSpPr>
        <p:spPr>
          <a:xfrm>
            <a:off x="2825750" y="4230688"/>
            <a:ext cx="1524000" cy="13398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zh-HK" sz="1400" dirty="0"/>
              <a:t>Find expressions that are </a:t>
            </a:r>
            <a:r>
              <a:rPr lang="en-US" altLang="zh-HK" sz="1400" dirty="0">
                <a:solidFill>
                  <a:srgbClr val="FF0000"/>
                </a:solidFill>
              </a:rPr>
              <a:t>most likely</a:t>
            </a:r>
            <a:r>
              <a:rPr lang="en-US" altLang="zh-HK" sz="1400" dirty="0"/>
              <a:t> to be used in the translation</a:t>
            </a:r>
            <a:endParaRPr lang="zh-HK" altLang="en-US" sz="1400" dirty="0"/>
          </a:p>
        </p:txBody>
      </p:sp>
      <p:sp>
        <p:nvSpPr>
          <p:cNvPr id="22" name="圓角矩形 21"/>
          <p:cNvSpPr/>
          <p:nvPr/>
        </p:nvSpPr>
        <p:spPr>
          <a:xfrm>
            <a:off x="4851400" y="4230688"/>
            <a:ext cx="1625600" cy="13398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zh-HK" sz="1400" dirty="0"/>
              <a:t>Find the TL word order that is </a:t>
            </a:r>
            <a:r>
              <a:rPr lang="en-US" altLang="zh-HK" sz="1400" dirty="0">
                <a:solidFill>
                  <a:srgbClr val="FF0000"/>
                </a:solidFill>
              </a:rPr>
              <a:t>most likely</a:t>
            </a:r>
            <a:r>
              <a:rPr lang="en-US" altLang="zh-HK" sz="1400" dirty="0"/>
              <a:t> to be correct</a:t>
            </a:r>
            <a:endParaRPr lang="zh-HK" altLang="en-US" sz="1400" dirty="0"/>
          </a:p>
        </p:txBody>
      </p:sp>
      <p:sp>
        <p:nvSpPr>
          <p:cNvPr id="23" name="向右箭號 22"/>
          <p:cNvSpPr/>
          <p:nvPr/>
        </p:nvSpPr>
        <p:spPr>
          <a:xfrm>
            <a:off x="6347492" y="4576483"/>
            <a:ext cx="746760" cy="69494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HK" altLang="en-US"/>
          </a:p>
        </p:txBody>
      </p:sp>
      <p:sp>
        <p:nvSpPr>
          <p:cNvPr id="21" name="向右箭號 20"/>
          <p:cNvSpPr/>
          <p:nvPr/>
        </p:nvSpPr>
        <p:spPr>
          <a:xfrm>
            <a:off x="4221480" y="4576483"/>
            <a:ext cx="746760" cy="69494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HK" altLang="en-US"/>
          </a:p>
        </p:txBody>
      </p:sp>
      <p:sp>
        <p:nvSpPr>
          <p:cNvPr id="18" name="向右箭號 17"/>
          <p:cNvSpPr/>
          <p:nvPr/>
        </p:nvSpPr>
        <p:spPr>
          <a:xfrm>
            <a:off x="2164937" y="4576483"/>
            <a:ext cx="746760" cy="69494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HK" altLang="en-US"/>
          </a:p>
        </p:txBody>
      </p:sp>
      <p:sp>
        <p:nvSpPr>
          <p:cNvPr id="5" name="矩形 4"/>
          <p:cNvSpPr/>
          <p:nvPr/>
        </p:nvSpPr>
        <p:spPr>
          <a:xfrm>
            <a:off x="1489772" y="5715535"/>
            <a:ext cx="6207319" cy="5608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3200" dirty="0"/>
              <a:t>Stage 2: Decoding</a:t>
            </a:r>
            <a:endParaRPr lang="zh-HK" altLang="en-US" sz="3200" dirty="0"/>
          </a:p>
        </p:txBody>
      </p:sp>
      <p:sp>
        <p:nvSpPr>
          <p:cNvPr id="13" name="矩形 12"/>
          <p:cNvSpPr/>
          <p:nvPr/>
        </p:nvSpPr>
        <p:spPr>
          <a:xfrm>
            <a:off x="1507168" y="1825506"/>
            <a:ext cx="6207319" cy="5608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3200" dirty="0"/>
              <a:t>Stage 1: Training</a:t>
            </a:r>
            <a:endParaRPr lang="zh-HK" altLang="en-US" sz="3200" dirty="0"/>
          </a:p>
        </p:txBody>
      </p:sp>
      <p:sp>
        <p:nvSpPr>
          <p:cNvPr id="15" name="流程圖: 磁碟 14"/>
          <p:cNvSpPr/>
          <p:nvPr/>
        </p:nvSpPr>
        <p:spPr>
          <a:xfrm>
            <a:off x="1928476" y="2584814"/>
            <a:ext cx="2607788" cy="1448894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sz="2000" dirty="0"/>
              <a:t>A Bilingual Database with </a:t>
            </a:r>
            <a:r>
              <a:rPr lang="en-US" altLang="zh-HK" sz="2000" dirty="0">
                <a:solidFill>
                  <a:srgbClr val="FF0000"/>
                </a:solidFill>
              </a:rPr>
              <a:t>Probabilities</a:t>
            </a:r>
            <a:endParaRPr lang="zh-HK" altLang="en-US" sz="2000" dirty="0">
              <a:solidFill>
                <a:srgbClr val="FF0000"/>
              </a:solidFill>
            </a:endParaRPr>
          </a:p>
        </p:txBody>
      </p:sp>
      <p:sp>
        <p:nvSpPr>
          <p:cNvPr id="16" name="流程圖: 磁碟 15"/>
          <p:cNvSpPr/>
          <p:nvPr/>
        </p:nvSpPr>
        <p:spPr>
          <a:xfrm>
            <a:off x="4789931" y="2590404"/>
            <a:ext cx="2607788" cy="143771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K" dirty="0"/>
              <a:t>A Monolingual Database of TL Expressions with </a:t>
            </a:r>
            <a:r>
              <a:rPr lang="en-US" altLang="zh-HK" dirty="0">
                <a:solidFill>
                  <a:srgbClr val="FF0000"/>
                </a:solidFill>
              </a:rPr>
              <a:t>Probabilities</a:t>
            </a:r>
            <a:endParaRPr lang="zh-HK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4610100" y="2386013"/>
            <a:ext cx="1484313" cy="204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>
            <a:off x="3232150" y="2386013"/>
            <a:ext cx="1377950" cy="198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0"/>
          </p:cNvCxnSpPr>
          <p:nvPr/>
        </p:nvCxnSpPr>
        <p:spPr>
          <a:xfrm flipH="1">
            <a:off x="5664200" y="4027488"/>
            <a:ext cx="430213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endCxn id="6" idx="0"/>
          </p:cNvCxnSpPr>
          <p:nvPr/>
        </p:nvCxnSpPr>
        <p:spPr>
          <a:xfrm>
            <a:off x="3232150" y="4033838"/>
            <a:ext cx="355600" cy="19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55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8977" t="-671" r="42348" b="1374"/>
          <a:stretch/>
        </p:blipFill>
        <p:spPr>
          <a:xfrm>
            <a:off x="4212995" y="4302459"/>
            <a:ext cx="2039816" cy="2033716"/>
          </a:xfrm>
          <a:prstGeom prst="rect">
            <a:avLst/>
          </a:prstGeom>
          <a:ln>
            <a:noFill/>
          </a:ln>
        </p:spPr>
      </p:pic>
      <p:pic>
        <p:nvPicPr>
          <p:cNvPr id="59395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709613"/>
            <a:ext cx="8651875" cy="179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2405063" y="2897188"/>
            <a:ext cx="2157412" cy="1041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zh-HK" sz="2400" dirty="0" smtClean="0">
                <a:solidFill>
                  <a:srgbClr val="000000"/>
                </a:solidFill>
                <a:ea typeface="新細明體" panose="02020500000000000000" pitchFamily="18" charset="-120"/>
              </a:rPr>
              <a:t>Translation Model</a:t>
            </a:r>
            <a:endParaRPr lang="zh-HK" altLang="en-US" sz="2400" dirty="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75250" y="2897188"/>
            <a:ext cx="2155825" cy="1041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zh-HK" sz="2400" smtClean="0">
                <a:solidFill>
                  <a:srgbClr val="000000"/>
                </a:solidFill>
                <a:ea typeface="新細明體" panose="02020500000000000000" pitchFamily="18" charset="-120"/>
              </a:rPr>
              <a:t>Language Model</a:t>
            </a:r>
            <a:endParaRPr lang="zh-HK" altLang="en-US" sz="24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cxnSp>
        <p:nvCxnSpPr>
          <p:cNvPr id="14" name="直線單箭頭接點 13"/>
          <p:cNvCxnSpPr>
            <a:cxnSpLocks noChangeShapeType="1"/>
            <a:stCxn id="12" idx="2"/>
          </p:cNvCxnSpPr>
          <p:nvPr/>
        </p:nvCxnSpPr>
        <p:spPr bwMode="auto">
          <a:xfrm>
            <a:off x="6253163" y="3938588"/>
            <a:ext cx="1273175" cy="688975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線單箭頭接點 17"/>
          <p:cNvCxnSpPr>
            <a:cxnSpLocks noChangeShapeType="1"/>
            <a:endCxn id="12" idx="0"/>
          </p:cNvCxnSpPr>
          <p:nvPr/>
        </p:nvCxnSpPr>
        <p:spPr bwMode="auto">
          <a:xfrm>
            <a:off x="6253163" y="2478088"/>
            <a:ext cx="0" cy="419100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直線單箭頭接點 19"/>
          <p:cNvCxnSpPr>
            <a:cxnSpLocks noChangeShapeType="1"/>
            <a:endCxn id="11" idx="0"/>
          </p:cNvCxnSpPr>
          <p:nvPr/>
        </p:nvCxnSpPr>
        <p:spPr bwMode="auto">
          <a:xfrm>
            <a:off x="3484563" y="2478088"/>
            <a:ext cx="0" cy="419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直線單箭頭接點 21"/>
          <p:cNvCxnSpPr>
            <a:cxnSpLocks noChangeShapeType="1"/>
            <a:stCxn id="11" idx="2"/>
          </p:cNvCxnSpPr>
          <p:nvPr/>
        </p:nvCxnSpPr>
        <p:spPr bwMode="auto">
          <a:xfrm>
            <a:off x="3484563" y="3938588"/>
            <a:ext cx="2155825" cy="727075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8327" t="747" r="50724" b="1374"/>
          <a:stretch/>
        </p:blipFill>
        <p:spPr>
          <a:xfrm>
            <a:off x="1674887" y="4272068"/>
            <a:ext cx="2574388" cy="2004646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57653" t="-795" r="34508" b="512"/>
          <a:stretch/>
        </p:blipFill>
        <p:spPr>
          <a:xfrm>
            <a:off x="6295847" y="4292375"/>
            <a:ext cx="1842868" cy="2053883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0788" t="-283" r="61810" b="1374"/>
          <a:stretch/>
        </p:blipFill>
        <p:spPr>
          <a:xfrm>
            <a:off x="-108406" y="4283612"/>
            <a:ext cx="1740258" cy="2025749"/>
          </a:xfrm>
          <a:prstGeom prst="rect">
            <a:avLst/>
          </a:prstGeom>
        </p:spPr>
      </p:pic>
      <p:pic>
        <p:nvPicPr>
          <p:cNvPr id="13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5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Language Model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95399" y="2856637"/>
            <a:ext cx="2988733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Consolas" pitchFamily="49" charset="0"/>
                <a:cs typeface="Consolas" pitchFamily="49" charset="0"/>
              </a:rPr>
              <a:t>Do you prefer fish ? </a:t>
            </a:r>
            <a:endParaRPr lang="en-US" altLang="zh-TW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Elephants </a:t>
            </a:r>
            <a:r>
              <a:rPr lang="en-US" altLang="zh-TW" dirty="0">
                <a:latin typeface="Consolas" pitchFamily="49" charset="0"/>
                <a:cs typeface="Consolas" pitchFamily="49" charset="0"/>
              </a:rPr>
              <a:t>love her . </a:t>
            </a:r>
            <a:endParaRPr lang="en-US" altLang="zh-TW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Give </a:t>
            </a:r>
            <a:r>
              <a:rPr lang="en-US" altLang="zh-TW" dirty="0">
                <a:latin typeface="Consolas" pitchFamily="49" charset="0"/>
                <a:cs typeface="Consolas" pitchFamily="49" charset="0"/>
              </a:rPr>
              <a:t>me fish </a:t>
            </a: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.</a:t>
            </a:r>
            <a:endParaRPr lang="en-US" altLang="zh-TW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Dogs </a:t>
            </a:r>
            <a:r>
              <a:rPr lang="en-US" altLang="zh-TW" dirty="0">
                <a:latin typeface="Consolas" pitchFamily="49" charset="0"/>
                <a:cs typeface="Consolas" pitchFamily="49" charset="0"/>
              </a:rPr>
              <a:t>love swimming </a:t>
            </a: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We </a:t>
            </a:r>
            <a:r>
              <a:rPr lang="en-US" altLang="zh-TW" dirty="0">
                <a:latin typeface="Consolas" pitchFamily="49" charset="0"/>
                <a:cs typeface="Consolas" pitchFamily="49" charset="0"/>
              </a:rPr>
              <a:t>love dogs . 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50922" y="4580213"/>
            <a:ext cx="3477686" cy="922866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Monolingual Corpus in the Target Language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163142" y="3133636"/>
                <a:ext cx="145745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5400" i="1">
                          <a:solidFill>
                            <a:prstClr val="black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zh-TW" sz="5400">
                          <a:solidFill>
                            <a:prstClr val="black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TW" sz="5400" i="1">
                          <a:solidFill>
                            <a:prstClr val="black"/>
                          </a:solidFill>
                        </a:rPr>
                        <m:t>T</m:t>
                      </m:r>
                      <m:r>
                        <m:rPr>
                          <m:nor/>
                        </m:rPr>
                        <a:rPr lang="en-US" altLang="zh-TW" sz="5400">
                          <a:solidFill>
                            <a:prstClr val="black"/>
                          </a:solidFill>
                        </a:rPr>
                        <m:t>)</m:t>
                      </m:r>
                    </m:oMath>
                  </m:oMathPara>
                </a14:m>
                <a:endParaRPr lang="en-US" altLang="zh-TW" sz="5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142" y="3133636"/>
                <a:ext cx="1457450" cy="9233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向右箭號 6"/>
          <p:cNvSpPr/>
          <p:nvPr/>
        </p:nvSpPr>
        <p:spPr>
          <a:xfrm>
            <a:off x="4826000" y="3242734"/>
            <a:ext cx="914400" cy="8890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7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6" grpId="0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Translation Model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200194" y="4942563"/>
            <a:ext cx="3477686" cy="262727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Bilingual Corpus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431794" y="3214343"/>
                <a:ext cx="208903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5400" i="1">
                          <a:solidFill>
                            <a:prstClr val="black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zh-TW" sz="5400">
                          <a:solidFill>
                            <a:prstClr val="black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TW" sz="5400" b="0" i="1" smtClean="0">
                          <a:solidFill>
                            <a:prstClr val="black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TW" sz="5400" b="0" smtClean="0">
                          <a:solidFill>
                            <a:prstClr val="black"/>
                          </a:solidFill>
                        </a:rPr>
                        <m:t>|</m:t>
                      </m:r>
                      <m:r>
                        <m:rPr>
                          <m:nor/>
                        </m:rPr>
                        <a:rPr lang="en-US" altLang="zh-TW" sz="5400" i="1">
                          <a:solidFill>
                            <a:prstClr val="black"/>
                          </a:solidFill>
                        </a:rPr>
                        <m:t>T</m:t>
                      </m:r>
                      <m:r>
                        <m:rPr>
                          <m:nor/>
                        </m:rPr>
                        <a:rPr lang="en-US" altLang="zh-TW" sz="5400">
                          <a:solidFill>
                            <a:prstClr val="black"/>
                          </a:solidFill>
                        </a:rPr>
                        <m:t>)</m:t>
                      </m:r>
                    </m:oMath>
                  </m:oMathPara>
                </a14:m>
                <a:endParaRPr lang="en-US" altLang="zh-TW" sz="5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794" y="3214343"/>
                <a:ext cx="2089033" cy="9233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向右箭號 6"/>
          <p:cNvSpPr/>
          <p:nvPr/>
        </p:nvSpPr>
        <p:spPr>
          <a:xfrm>
            <a:off x="5286254" y="3323441"/>
            <a:ext cx="914400" cy="889000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22960" y="2611442"/>
            <a:ext cx="4232154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/>
              <a:t>Source Language</a:t>
            </a:r>
          </a:p>
          <a:p>
            <a:r>
              <a:rPr lang="zh-CN" altLang="en-US" dirty="0" smtClean="0"/>
              <a:t>我喜歡貓 。大象鍾意我 。人們喜歡狗 。他們嗜魚 。我們喜歡猴子 。你喜歡豬 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endParaRPr lang="en-US" altLang="zh-TW" dirty="0" smtClean="0"/>
          </a:p>
          <a:p>
            <a:r>
              <a:rPr lang="en-US" altLang="zh-TW" b="1" dirty="0" smtClean="0"/>
              <a:t>Target Language</a:t>
            </a:r>
            <a:endParaRPr lang="en-US" altLang="zh-TW" b="1" dirty="0"/>
          </a:p>
          <a:p>
            <a:r>
              <a:rPr lang="en-US" altLang="zh-TW" dirty="0" smtClean="0"/>
              <a:t>I </a:t>
            </a:r>
            <a:r>
              <a:rPr lang="en-US" altLang="zh-TW" dirty="0"/>
              <a:t>love </a:t>
            </a:r>
            <a:r>
              <a:rPr lang="en-US" altLang="zh-TW" dirty="0" smtClean="0"/>
              <a:t>cats. Elephants </a:t>
            </a:r>
            <a:r>
              <a:rPr lang="en-US" altLang="zh-TW" dirty="0"/>
              <a:t>love </a:t>
            </a:r>
            <a:r>
              <a:rPr lang="en-US" altLang="zh-TW" dirty="0" smtClean="0"/>
              <a:t>me. People </a:t>
            </a:r>
            <a:r>
              <a:rPr lang="en-US" altLang="zh-TW" dirty="0"/>
              <a:t>love </a:t>
            </a:r>
            <a:r>
              <a:rPr lang="en-US" altLang="zh-TW" dirty="0" smtClean="0"/>
              <a:t>dogs. They </a:t>
            </a:r>
            <a:r>
              <a:rPr lang="en-US" altLang="zh-TW" dirty="0"/>
              <a:t>prefer </a:t>
            </a:r>
            <a:r>
              <a:rPr lang="en-US" altLang="zh-TW" dirty="0" smtClean="0"/>
              <a:t>fish. We </a:t>
            </a:r>
            <a:r>
              <a:rPr lang="en-US" altLang="zh-TW" dirty="0"/>
              <a:t>love </a:t>
            </a:r>
            <a:r>
              <a:rPr lang="en-US" altLang="zh-TW" dirty="0" smtClean="0"/>
              <a:t>monkeys. You </a:t>
            </a:r>
            <a:r>
              <a:rPr lang="en-US" altLang="zh-TW" dirty="0"/>
              <a:t>prefer </a:t>
            </a:r>
            <a:r>
              <a:rPr lang="en-US" altLang="zh-TW" dirty="0" smtClean="0"/>
              <a:t>pigs.</a:t>
            </a:r>
            <a:endParaRPr lang="en-US" altLang="zh-TW" dirty="0"/>
          </a:p>
        </p:txBody>
      </p:sp>
      <p:pic>
        <p:nvPicPr>
          <p:cNvPr id="9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0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7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/>
          <a:srcRect t="-398" r="64238" b="-1"/>
          <a:stretch/>
        </p:blipFill>
        <p:spPr>
          <a:xfrm>
            <a:off x="1926374" y="889121"/>
            <a:ext cx="2459634" cy="179631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/>
          <a:srcRect l="-355" t="-2009" r="71506" b="9911"/>
          <a:stretch/>
        </p:blipFill>
        <p:spPr>
          <a:xfrm>
            <a:off x="2304262" y="3766411"/>
            <a:ext cx="1713824" cy="2437883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4"/>
          <a:srcRect t="214" r="48203"/>
          <a:stretch/>
        </p:blipFill>
        <p:spPr>
          <a:xfrm>
            <a:off x="4883887" y="889123"/>
            <a:ext cx="3584330" cy="179631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5"/>
          <a:srcRect l="-473" t="-818" r="63245" b="5295"/>
          <a:stretch/>
        </p:blipFill>
        <p:spPr>
          <a:xfrm>
            <a:off x="5989464" y="3729387"/>
            <a:ext cx="1373175" cy="2511930"/>
          </a:xfrm>
          <a:prstGeom prst="rect">
            <a:avLst/>
          </a:prstGeom>
        </p:spPr>
      </p:pic>
      <p:sp>
        <p:nvSpPr>
          <p:cNvPr id="23" name="向下箭號 6"/>
          <p:cNvSpPr/>
          <p:nvPr/>
        </p:nvSpPr>
        <p:spPr>
          <a:xfrm>
            <a:off x="2784716" y="2820426"/>
            <a:ext cx="742950" cy="55245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/>
          </a:p>
        </p:txBody>
      </p:sp>
      <p:sp>
        <p:nvSpPr>
          <p:cNvPr id="24" name="向下箭號 8"/>
          <p:cNvSpPr/>
          <p:nvPr/>
        </p:nvSpPr>
        <p:spPr>
          <a:xfrm>
            <a:off x="6304577" y="2820427"/>
            <a:ext cx="742950" cy="552450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/>
          </a:p>
        </p:txBody>
      </p:sp>
      <p:sp>
        <p:nvSpPr>
          <p:cNvPr id="25" name="文字方塊 9"/>
          <p:cNvSpPr txBox="1"/>
          <p:nvPr/>
        </p:nvSpPr>
        <p:spPr>
          <a:xfrm>
            <a:off x="1691815" y="247069"/>
            <a:ext cx="281194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sz="2400" dirty="0" smtClean="0"/>
              <a:t>Monolingual (in TL)</a:t>
            </a:r>
            <a:endParaRPr lang="zh-HK" altLang="en-US" sz="2400" dirty="0"/>
          </a:p>
        </p:txBody>
      </p:sp>
      <p:sp>
        <p:nvSpPr>
          <p:cNvPr id="26" name="文字方塊 10"/>
          <p:cNvSpPr txBox="1"/>
          <p:nvPr/>
        </p:nvSpPr>
        <p:spPr>
          <a:xfrm>
            <a:off x="5841243" y="247070"/>
            <a:ext cx="152139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2400" dirty="0" smtClean="0"/>
              <a:t>Bilingual</a:t>
            </a:r>
            <a:endParaRPr lang="zh-HK" altLang="en-US" sz="2400" dirty="0"/>
          </a:p>
        </p:txBody>
      </p:sp>
      <p:sp>
        <p:nvSpPr>
          <p:cNvPr id="27" name="文字方塊 11"/>
          <p:cNvSpPr txBox="1"/>
          <p:nvPr/>
        </p:nvSpPr>
        <p:spPr>
          <a:xfrm>
            <a:off x="675783" y="1556443"/>
            <a:ext cx="76469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sz="2400" dirty="0" smtClean="0"/>
              <a:t>Data</a:t>
            </a:r>
            <a:endParaRPr lang="zh-HK" altLang="en-US" sz="2400" dirty="0"/>
          </a:p>
        </p:txBody>
      </p:sp>
      <p:sp>
        <p:nvSpPr>
          <p:cNvPr id="28" name="文字方塊 12"/>
          <p:cNvSpPr txBox="1"/>
          <p:nvPr/>
        </p:nvSpPr>
        <p:spPr>
          <a:xfrm>
            <a:off x="675783" y="4828566"/>
            <a:ext cx="965329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sz="2400" dirty="0" smtClean="0"/>
              <a:t>Tables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7696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6656" y="164326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HK" sz="2400" dirty="0" smtClean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狗喜歡大象。</a:t>
            </a:r>
            <a:endParaRPr lang="zh-HK" altLang="en-US" sz="2400" dirty="0"/>
          </a:p>
        </p:txBody>
      </p:sp>
      <p:sp>
        <p:nvSpPr>
          <p:cNvPr id="4" name="矩形 4"/>
          <p:cNvSpPr/>
          <p:nvPr/>
        </p:nvSpPr>
        <p:spPr>
          <a:xfrm>
            <a:off x="3099412" y="230602"/>
            <a:ext cx="286789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Dogs love elephants.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Dogs elephants love.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Love dogs elephants.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Love elephants dogs.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Elephants love dogs.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Elephants dogs love.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Dogs loves elephants.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Dogs elephants loves.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Loves dogs elephants.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Loves elephants dogs.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Elephants loves dogs.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HK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Elephants dogs loves.</a:t>
            </a:r>
            <a:endParaRPr lang="zh-TW" altLang="zh-HK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向下箭號 5"/>
          <p:cNvSpPr/>
          <p:nvPr/>
        </p:nvSpPr>
        <p:spPr>
          <a:xfrm rot="16200000">
            <a:off x="2092731" y="1597868"/>
            <a:ext cx="742950" cy="55245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圖片 7"/>
          <p:cNvPicPr>
            <a:picLocks noChangeAspect="1"/>
          </p:cNvPicPr>
          <p:nvPr/>
        </p:nvPicPr>
        <p:blipFill rotWithShape="1">
          <a:blip r:embed="rId2"/>
          <a:srcRect t="-6419" r="64968" b="1"/>
          <a:stretch/>
        </p:blipFill>
        <p:spPr>
          <a:xfrm>
            <a:off x="2272397" y="4586086"/>
            <a:ext cx="2077627" cy="1689149"/>
          </a:xfrm>
          <a:prstGeom prst="rect">
            <a:avLst/>
          </a:prstGeom>
        </p:spPr>
      </p:pic>
      <p:pic>
        <p:nvPicPr>
          <p:cNvPr id="7" name="圖片 9"/>
          <p:cNvPicPr>
            <a:picLocks noChangeAspect="1"/>
          </p:cNvPicPr>
          <p:nvPr/>
        </p:nvPicPr>
        <p:blipFill rotWithShape="1">
          <a:blip r:embed="rId3"/>
          <a:srcRect l="-1600" t="-9036" r="72584" b="11858"/>
          <a:stretch/>
        </p:blipFill>
        <p:spPr>
          <a:xfrm>
            <a:off x="4771756" y="4575067"/>
            <a:ext cx="2199854" cy="1642425"/>
          </a:xfrm>
          <a:prstGeom prst="rect">
            <a:avLst/>
          </a:prstGeom>
        </p:spPr>
      </p:pic>
      <p:sp>
        <p:nvSpPr>
          <p:cNvPr id="8" name="向下箭號 10"/>
          <p:cNvSpPr/>
          <p:nvPr/>
        </p:nvSpPr>
        <p:spPr>
          <a:xfrm rot="16200000">
            <a:off x="6172873" y="1597868"/>
            <a:ext cx="742950" cy="55245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矩形 11"/>
          <p:cNvSpPr/>
          <p:nvPr/>
        </p:nvSpPr>
        <p:spPr>
          <a:xfrm>
            <a:off x="6971610" y="1720204"/>
            <a:ext cx="21723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HK" sz="1400" kern="100" dirty="0" smtClean="0">
                <a:latin typeface="Consolas" panose="020B0609020204030204" pitchFamily="49" charset="0"/>
                <a:cs typeface="Times New Roman" panose="02020603050405020304" pitchFamily="18" charset="0"/>
              </a:rPr>
              <a:t>Dogs love elephants.</a:t>
            </a:r>
            <a:endParaRPr lang="zh-TW" altLang="zh-HK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肘形接點 15"/>
          <p:cNvCxnSpPr>
            <a:stCxn id="6" idx="0"/>
            <a:endCxn id="5" idx="1"/>
          </p:cNvCxnSpPr>
          <p:nvPr/>
        </p:nvCxnSpPr>
        <p:spPr>
          <a:xfrm rot="16200000" flipV="1">
            <a:off x="1717450" y="2992324"/>
            <a:ext cx="2340518" cy="847005"/>
          </a:xfrm>
          <a:prstGeom prst="bentConnector3">
            <a:avLst>
              <a:gd name="adj1" fmla="val 22771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8"/>
          <p:cNvCxnSpPr>
            <a:stCxn id="6" idx="0"/>
            <a:endCxn id="8" idx="1"/>
          </p:cNvCxnSpPr>
          <p:nvPr/>
        </p:nvCxnSpPr>
        <p:spPr>
          <a:xfrm rot="5400000" flipH="1" flipV="1">
            <a:off x="3757520" y="1799259"/>
            <a:ext cx="2340518" cy="3233137"/>
          </a:xfrm>
          <a:prstGeom prst="bentConnector3">
            <a:avLst>
              <a:gd name="adj1" fmla="val 22771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接點 21"/>
          <p:cNvCxnSpPr>
            <a:stCxn id="7" idx="0"/>
          </p:cNvCxnSpPr>
          <p:nvPr/>
        </p:nvCxnSpPr>
        <p:spPr>
          <a:xfrm rot="5400000" flipH="1" flipV="1">
            <a:off x="5003666" y="3113582"/>
            <a:ext cx="2329502" cy="593469"/>
          </a:xfrm>
          <a:prstGeom prst="bentConnector3">
            <a:avLst>
              <a:gd name="adj1" fmla="val 22047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33"/>
          <p:cNvSpPr txBox="1"/>
          <p:nvPr/>
        </p:nvSpPr>
        <p:spPr>
          <a:xfrm>
            <a:off x="2628826" y="6087084"/>
            <a:ext cx="153240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HK" dirty="0" smtClean="0"/>
              <a:t>Bilingual Table</a:t>
            </a:r>
            <a:endParaRPr lang="zh-HK" altLang="en-US" dirty="0"/>
          </a:p>
        </p:txBody>
      </p:sp>
      <p:sp>
        <p:nvSpPr>
          <p:cNvPr id="14" name="文字方塊 34"/>
          <p:cNvSpPr txBox="1"/>
          <p:nvPr/>
        </p:nvSpPr>
        <p:spPr>
          <a:xfrm>
            <a:off x="4927779" y="6117564"/>
            <a:ext cx="191712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HK" dirty="0" smtClean="0"/>
              <a:t>Monolingual Table</a:t>
            </a:r>
            <a:endParaRPr lang="zh-HK" altLang="en-US" dirty="0"/>
          </a:p>
        </p:txBody>
      </p:sp>
      <p:sp>
        <p:nvSpPr>
          <p:cNvPr id="15" name="文字方塊 35"/>
          <p:cNvSpPr txBox="1"/>
          <p:nvPr/>
        </p:nvSpPr>
        <p:spPr>
          <a:xfrm>
            <a:off x="225846" y="1133285"/>
            <a:ext cx="131414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HK" dirty="0" smtClean="0"/>
              <a:t>User’s Input</a:t>
            </a:r>
            <a:endParaRPr lang="zh-HK" altLang="en-US" dirty="0"/>
          </a:p>
        </p:txBody>
      </p:sp>
      <p:sp>
        <p:nvSpPr>
          <p:cNvPr id="16" name="文字方塊 36"/>
          <p:cNvSpPr txBox="1"/>
          <p:nvPr/>
        </p:nvSpPr>
        <p:spPr>
          <a:xfrm>
            <a:off x="6971610" y="1133557"/>
            <a:ext cx="121860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HK" dirty="0" smtClean="0"/>
              <a:t>MT Output</a:t>
            </a:r>
            <a:endParaRPr lang="zh-HK" altLang="en-US" dirty="0"/>
          </a:p>
        </p:txBody>
      </p:sp>
      <p:pic>
        <p:nvPicPr>
          <p:cNvPr id="17" name="圖片 4"/>
          <p:cNvPicPr>
            <a:picLocks noChangeAspect="1"/>
          </p:cNvPicPr>
          <p:nvPr/>
        </p:nvPicPr>
        <p:blipFill rotWithShape="1">
          <a:blip r:embed="rId4"/>
          <a:srcRect l="-473" t="-818" r="63245" b="5295"/>
          <a:stretch/>
        </p:blipFill>
        <p:spPr>
          <a:xfrm>
            <a:off x="427851" y="3646922"/>
            <a:ext cx="1373175" cy="2511930"/>
          </a:xfrm>
          <a:prstGeom prst="rect">
            <a:avLst/>
          </a:prstGeom>
        </p:spPr>
      </p:pic>
      <p:sp>
        <p:nvSpPr>
          <p:cNvPr id="18" name="向右箭號 17"/>
          <p:cNvSpPr/>
          <p:nvPr/>
        </p:nvSpPr>
        <p:spPr>
          <a:xfrm rot="1454524">
            <a:off x="1859508" y="5018291"/>
            <a:ext cx="341123" cy="35812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09504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 animBg="1"/>
      <p:bldP spid="9" grpId="0"/>
      <p:bldP spid="13" grpId="0" animBg="1"/>
      <p:bldP spid="14" grpId="0" animBg="1"/>
      <p:bldP spid="16" grpId="0" animBg="1"/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Methods</a:t>
            </a:r>
            <a:endParaRPr lang="zh-HK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58790" y="1526843"/>
            <a:ext cx="4996070" cy="924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Rule-based Approach</a:t>
            </a:r>
            <a:endParaRPr lang="zh-HK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2227493" y="3680172"/>
            <a:ext cx="4996070" cy="9150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Statistical Approach</a:t>
            </a:r>
            <a:endParaRPr lang="zh-HK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2227493" y="4751952"/>
            <a:ext cx="4996070" cy="9235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Deep Learning Approach</a:t>
            </a:r>
            <a:endParaRPr lang="zh-HK" altLang="en-US" sz="3200" dirty="0"/>
          </a:p>
        </p:txBody>
      </p:sp>
      <p:pic>
        <p:nvPicPr>
          <p:cNvPr id="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58790" y="2608392"/>
            <a:ext cx="4996070" cy="9150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Example-based Approach</a:t>
            </a:r>
            <a:endParaRPr lang="zh-HK" altLang="en-US" sz="3200" dirty="0"/>
          </a:p>
        </p:txBody>
      </p:sp>
      <p:sp>
        <p:nvSpPr>
          <p:cNvPr id="3" name="向右箭號 2"/>
          <p:cNvSpPr/>
          <p:nvPr/>
        </p:nvSpPr>
        <p:spPr>
          <a:xfrm>
            <a:off x="998300" y="4790412"/>
            <a:ext cx="904672" cy="84663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4426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Neuron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94" y="1941322"/>
            <a:ext cx="7176052" cy="358802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267648" y="1548827"/>
            <a:ext cx="1255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smtClean="0"/>
              <a:t>d</a:t>
            </a:r>
            <a:r>
              <a:rPr lang="en-US" sz="2400" smtClean="0"/>
              <a:t>endrite</a:t>
            </a:r>
            <a:endParaRPr lang="en-US" sz="2400"/>
          </a:p>
          <a:p>
            <a:pPr algn="ctr"/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樹突</a:t>
            </a:r>
            <a:endParaRPr 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67604" y="4155881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</a:t>
            </a:r>
            <a:r>
              <a:rPr lang="en-US" sz="2400" dirty="0" smtClean="0"/>
              <a:t>xon 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軸突</a:t>
            </a:r>
            <a:endParaRPr 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88424" y="5256248"/>
            <a:ext cx="1144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n</a:t>
            </a:r>
            <a:r>
              <a:rPr lang="en-US" sz="2400" dirty="0" smtClean="0"/>
              <a:t>ucleus</a:t>
            </a:r>
            <a:endParaRPr lang="en-US" sz="2400" dirty="0"/>
          </a:p>
          <a:p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細胞核</a:t>
            </a:r>
            <a:endParaRPr 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32" name="Straight Arrow Connector 31"/>
          <p:cNvCxnSpPr>
            <a:stCxn id="44" idx="0"/>
          </p:cNvCxnSpPr>
          <p:nvPr/>
        </p:nvCxnSpPr>
        <p:spPr>
          <a:xfrm flipH="1" flipV="1">
            <a:off x="3118463" y="3978844"/>
            <a:ext cx="442394" cy="1277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83181" y="1964325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n-lt"/>
                <a:ea typeface="Microsoft JhengHei" charset="-120"/>
                <a:cs typeface="Microsoft JhengHei" charset="-120"/>
              </a:rPr>
              <a:t>a</a:t>
            </a:r>
            <a:r>
              <a:rPr lang="en-US" sz="2400" dirty="0" smtClean="0">
                <a:latin typeface="+mn-lt"/>
                <a:ea typeface="Microsoft JhengHei" charset="-120"/>
                <a:cs typeface="Microsoft JhengHei" charset="-120"/>
              </a:rPr>
              <a:t>xon terminal</a:t>
            </a:r>
            <a:r>
              <a:rPr lang="zh-TW" altLang="en-US" sz="2400" dirty="0" smtClean="0">
                <a:latin typeface="+mn-lt"/>
                <a:ea typeface="Microsoft JhengHei" charset="-120"/>
                <a:cs typeface="Microsoft JhengHei" charset="-120"/>
              </a:rPr>
              <a:t> </a:t>
            </a:r>
            <a:endParaRPr lang="en-US" altLang="zh-TW" sz="2400" dirty="0" smtClean="0">
              <a:latin typeface="+mn-lt"/>
              <a:ea typeface="Microsoft JhengHei" charset="-120"/>
              <a:cs typeface="Microsoft JhengHei" charset="-120"/>
            </a:endParaRPr>
          </a:p>
          <a:p>
            <a:pPr algn="ctr"/>
            <a:r>
              <a:rPr lang="zh-TW" altLang="en-US" sz="2400" dirty="0" smtClean="0">
                <a:latin typeface="+mn-lt"/>
                <a:ea typeface="Microsoft JhengHei" charset="-120"/>
                <a:cs typeface="Microsoft JhengHei" charset="-120"/>
              </a:rPr>
              <a:t>軸突末端／終末</a:t>
            </a:r>
            <a:endParaRPr lang="en-US" sz="2400" dirty="0">
              <a:latin typeface="+mn-lt"/>
              <a:ea typeface="Microsoft JhengHei" charset="-120"/>
              <a:cs typeface="Microsoft JhengHei" charset="-12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04284" y="4241397"/>
            <a:ext cx="13207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“output” to </a:t>
            </a:r>
          </a:p>
          <a:p>
            <a:r>
              <a:rPr lang="en-US" dirty="0" smtClean="0"/>
              <a:t>other </a:t>
            </a:r>
          </a:p>
          <a:p>
            <a:r>
              <a:rPr lang="en-US" dirty="0" smtClean="0"/>
              <a:t>neurons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77896" y="4242532"/>
            <a:ext cx="953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“input” </a:t>
            </a:r>
          </a:p>
          <a:p>
            <a:r>
              <a:rPr lang="en-US" altLang="zh-TW" dirty="0" smtClean="0"/>
              <a:t>from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other </a:t>
            </a:r>
          </a:p>
          <a:p>
            <a:r>
              <a:rPr lang="en-US" dirty="0" smtClean="0"/>
              <a:t>neurons</a:t>
            </a:r>
            <a:endParaRPr lang="en-US" dirty="0"/>
          </a:p>
        </p:txBody>
      </p:sp>
      <p:sp>
        <p:nvSpPr>
          <p:cNvPr id="36" name="Right Arrow 35"/>
          <p:cNvSpPr/>
          <p:nvPr/>
        </p:nvSpPr>
        <p:spPr>
          <a:xfrm>
            <a:off x="8248706" y="3663276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7" name="Right Arrow 36"/>
          <p:cNvSpPr/>
          <p:nvPr/>
        </p:nvSpPr>
        <p:spPr>
          <a:xfrm>
            <a:off x="207950" y="3663275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8" name="Right Arrow 37"/>
          <p:cNvSpPr/>
          <p:nvPr/>
        </p:nvSpPr>
        <p:spPr>
          <a:xfrm rot="19098954">
            <a:off x="1155136" y="4710876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9" name="Right Arrow 38"/>
          <p:cNvSpPr/>
          <p:nvPr/>
        </p:nvSpPr>
        <p:spPr>
          <a:xfrm rot="1774072">
            <a:off x="819344" y="2446063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" name="Right Arrow 39"/>
          <p:cNvSpPr/>
          <p:nvPr/>
        </p:nvSpPr>
        <p:spPr>
          <a:xfrm rot="2942994">
            <a:off x="1785092" y="1665450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1" name="Right Arrow 40"/>
          <p:cNvSpPr/>
          <p:nvPr/>
        </p:nvSpPr>
        <p:spPr>
          <a:xfrm rot="19829751">
            <a:off x="7875562" y="2913538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9174218">
            <a:off x="7118156" y="2670065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3" name="Right Arrow 42"/>
          <p:cNvSpPr/>
          <p:nvPr/>
        </p:nvSpPr>
        <p:spPr>
          <a:xfrm rot="1643262">
            <a:off x="7834434" y="5172700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4" name="Right Arrow 43"/>
          <p:cNvSpPr/>
          <p:nvPr/>
        </p:nvSpPr>
        <p:spPr>
          <a:xfrm rot="3888581">
            <a:off x="6937894" y="5459502"/>
            <a:ext cx="556592" cy="5317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5" name="Right Arrow 44"/>
          <p:cNvSpPr/>
          <p:nvPr/>
        </p:nvSpPr>
        <p:spPr>
          <a:xfrm rot="16200000">
            <a:off x="2001484" y="5127578"/>
            <a:ext cx="556592" cy="5317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0" y="4297784"/>
            <a:ext cx="288235" cy="2782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1</a:t>
            </a:r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51810" y="3318799"/>
            <a:ext cx="288235" cy="2782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190258" y="2234390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/>
              <a:t>soma</a:t>
            </a:r>
          </a:p>
          <a:p>
            <a:pPr algn="ctr"/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細胞體</a:t>
            </a: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3190258" y="3065387"/>
            <a:ext cx="553998" cy="51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7677253" y="4320450"/>
            <a:ext cx="288235" cy="2782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814632" y="3273216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38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  <p:bldP spid="50" grpId="0" animBg="1"/>
      <p:bldP spid="5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55" y="2153193"/>
            <a:ext cx="3634978" cy="1817489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480" y="1759055"/>
            <a:ext cx="3634978" cy="1817489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046" y="3958343"/>
            <a:ext cx="3634978" cy="1817489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7945021" y="1188766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7200" dirty="0" smtClean="0"/>
              <a:t>…</a:t>
            </a:r>
            <a:endParaRPr lang="zh-HK" altLang="en-US" sz="72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968416" y="3970682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7200" dirty="0" smtClean="0"/>
              <a:t>…</a:t>
            </a:r>
            <a:endParaRPr lang="zh-HK" altLang="en-US" sz="72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18183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Biological</a:t>
            </a:r>
            <a:r>
              <a:rPr lang="en-US" altLang="zh-HK" dirty="0"/>
              <a:t> Neural Network</a:t>
            </a:r>
            <a:endParaRPr lang="zh-HK" altLang="en-US" dirty="0"/>
          </a:p>
        </p:txBody>
      </p:sp>
      <p:pic>
        <p:nvPicPr>
          <p:cNvPr id="9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5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Neuron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601561" y="2204494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Oval 27"/>
          <p:cNvSpPr/>
          <p:nvPr/>
        </p:nvSpPr>
        <p:spPr>
          <a:xfrm>
            <a:off x="1601561" y="3487330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Oval 28"/>
          <p:cNvSpPr/>
          <p:nvPr/>
        </p:nvSpPr>
        <p:spPr>
          <a:xfrm>
            <a:off x="1601561" y="4770166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Oval 29"/>
          <p:cNvSpPr/>
          <p:nvPr/>
        </p:nvSpPr>
        <p:spPr>
          <a:xfrm>
            <a:off x="6923864" y="3487330"/>
            <a:ext cx="643094" cy="663191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3989071" y="3447135"/>
            <a:ext cx="1993302" cy="74357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>
            <a:off x="5982373" y="3818925"/>
            <a:ext cx="94149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44655" y="2536090"/>
            <a:ext cx="1744416" cy="1282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244655" y="3818925"/>
            <a:ext cx="174441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244655" y="3818925"/>
            <a:ext cx="1744416" cy="1282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930561" y="3447135"/>
            <a:ext cx="0" cy="743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119935" y="3624832"/>
            <a:ext cx="6797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mtClean="0"/>
              <a:t>Sum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930559" y="3547888"/>
            <a:ext cx="10723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 smtClean="0"/>
              <a:t>Activation</a:t>
            </a:r>
            <a:r>
              <a:rPr lang="zh-TW" altLang="en-US" sz="1400" dirty="0" smtClean="0"/>
              <a:t> </a:t>
            </a:r>
            <a:r>
              <a:rPr lang="en-US" altLang="zh-TW" sz="1400" dirty="0"/>
              <a:t>Function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6671375" y="2946674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Output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98150" y="1584849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Input</a:t>
            </a:r>
            <a:endParaRPr lang="en-US" sz="2400" dirty="0"/>
          </a:p>
        </p:txBody>
      </p:sp>
      <p:sp>
        <p:nvSpPr>
          <p:cNvPr id="41" name="Rectangle 40"/>
          <p:cNvSpPr/>
          <p:nvPr/>
        </p:nvSpPr>
        <p:spPr>
          <a:xfrm>
            <a:off x="1324555" y="5591333"/>
            <a:ext cx="1386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(~dendrites)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840071" y="4195812"/>
            <a:ext cx="886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mtClean="0"/>
              <a:t>(~a</a:t>
            </a:r>
            <a:r>
              <a:rPr lang="en-US" smtClean="0"/>
              <a:t>xon)</a:t>
            </a:r>
            <a:endParaRPr 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487201" y="4236892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(~soma</a:t>
            </a:r>
            <a:r>
              <a:rPr lang="en-US" dirty="0" smtClean="0"/>
              <a:t>)</a:t>
            </a:r>
            <a:endParaRPr 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4" name="Rectangular Callout 43"/>
          <p:cNvSpPr/>
          <p:nvPr/>
        </p:nvSpPr>
        <p:spPr>
          <a:xfrm>
            <a:off x="4926959" y="2368856"/>
            <a:ext cx="1726165" cy="807244"/>
          </a:xfrm>
          <a:prstGeom prst="wedgeRectCallout">
            <a:avLst>
              <a:gd name="adj1" fmla="val -26213"/>
              <a:gd name="adj2" fmla="val 9081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Example: If the sum of the input &gt; 0, the output = 1.</a:t>
            </a:r>
            <a:endParaRPr lang="en-US" sz="1400" dirty="0"/>
          </a:p>
        </p:txBody>
      </p:sp>
      <p:sp>
        <p:nvSpPr>
          <p:cNvPr id="45" name="Rectangular Callout 44"/>
          <p:cNvSpPr/>
          <p:nvPr/>
        </p:nvSpPr>
        <p:spPr>
          <a:xfrm>
            <a:off x="3275452" y="2368856"/>
            <a:ext cx="1567576" cy="807244"/>
          </a:xfrm>
          <a:prstGeom prst="wedgeRectCallout">
            <a:avLst>
              <a:gd name="adj1" fmla="val 12067"/>
              <a:gd name="adj2" fmla="val 10143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Example: Adding (input value x weight)</a:t>
            </a:r>
            <a:endParaRPr lang="en-US" sz="1400" dirty="0"/>
          </a:p>
        </p:txBody>
      </p:sp>
      <p:sp>
        <p:nvSpPr>
          <p:cNvPr id="46" name="Oval 45"/>
          <p:cNvSpPr/>
          <p:nvPr/>
        </p:nvSpPr>
        <p:spPr>
          <a:xfrm>
            <a:off x="1601561" y="2204493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47" name="Oval 46"/>
          <p:cNvSpPr/>
          <p:nvPr/>
        </p:nvSpPr>
        <p:spPr>
          <a:xfrm>
            <a:off x="1601558" y="3487328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0</a:t>
            </a:r>
            <a:endParaRPr lang="en-US" sz="2800" dirty="0"/>
          </a:p>
        </p:txBody>
      </p:sp>
      <p:sp>
        <p:nvSpPr>
          <p:cNvPr id="48" name="Oval 47"/>
          <p:cNvSpPr/>
          <p:nvPr/>
        </p:nvSpPr>
        <p:spPr>
          <a:xfrm>
            <a:off x="1601558" y="4770162"/>
            <a:ext cx="643094" cy="6631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49" name="Oval 48"/>
          <p:cNvSpPr/>
          <p:nvPr/>
        </p:nvSpPr>
        <p:spPr>
          <a:xfrm>
            <a:off x="6923864" y="3487328"/>
            <a:ext cx="643094" cy="663191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50" name="Up Arrow Callout 49"/>
          <p:cNvSpPr/>
          <p:nvPr/>
        </p:nvSpPr>
        <p:spPr>
          <a:xfrm>
            <a:off x="3975309" y="4480145"/>
            <a:ext cx="951650" cy="993404"/>
          </a:xfrm>
          <a:prstGeom prst="upArrowCallout">
            <a:avLst/>
          </a:prstGeom>
          <a:ln>
            <a:solidFill>
              <a:srgbClr val="008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Ans</a:t>
            </a:r>
            <a:r>
              <a:rPr lang="en-US" sz="2000" dirty="0" smtClean="0"/>
              <a:t>: 0.8</a:t>
            </a:r>
            <a:endParaRPr lang="en-US" sz="2000" dirty="0"/>
          </a:p>
        </p:txBody>
      </p:sp>
      <p:sp>
        <p:nvSpPr>
          <p:cNvPr id="52" name="TextBox 51"/>
          <p:cNvSpPr txBox="1"/>
          <p:nvPr/>
        </p:nvSpPr>
        <p:spPr>
          <a:xfrm>
            <a:off x="1756748" y="2915954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 </a:t>
            </a:r>
            <a:r>
              <a:rPr lang="en-US" smtClean="0"/>
              <a:t>= 0.5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388210" y="3511146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 = 0.2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756748" y="4452335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 = 0.3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6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/>
      <p:bldP spid="53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Projects </a:t>
            </a:r>
            <a:r>
              <a:rPr lang="en-US" altLang="zh-HK" sz="4000" dirty="0"/>
              <a:t>(</a:t>
            </a:r>
            <a:r>
              <a:rPr lang="en-US" altLang="zh-HK" sz="4000" dirty="0">
                <a:hlinkClick r:id="rId2"/>
              </a:rPr>
              <a:t>https://dlc.hsu.edu.hk/</a:t>
            </a:r>
            <a:r>
              <a:rPr lang="en-US" altLang="zh-HK" sz="4000" dirty="0"/>
              <a:t>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Machine translation </a:t>
            </a:r>
            <a:r>
              <a:rPr lang="en-US" altLang="zh-HK" dirty="0">
                <a:solidFill>
                  <a:srgbClr val="00B050"/>
                </a:solidFill>
              </a:rPr>
              <a:t>(e.g., automatic translation of listing documents; recent funding: HK$1.4 </a:t>
            </a:r>
            <a:r>
              <a:rPr lang="en-US" altLang="zh-HK" dirty="0" smtClean="0">
                <a:solidFill>
                  <a:srgbClr val="00B050"/>
                </a:solidFill>
              </a:rPr>
              <a:t>million)</a:t>
            </a:r>
            <a:endParaRPr lang="en-US" altLang="zh-HK" dirty="0">
              <a:solidFill>
                <a:srgbClr val="00B050"/>
              </a:solidFill>
            </a:endParaRPr>
          </a:p>
          <a:p>
            <a:r>
              <a:rPr lang="en-US" altLang="zh-CN" dirty="0" smtClean="0"/>
              <a:t>Smart retail</a:t>
            </a:r>
            <a:endParaRPr lang="en-US" altLang="zh-CN" dirty="0"/>
          </a:p>
          <a:p>
            <a:r>
              <a:rPr lang="en-US" altLang="zh-CN" dirty="0"/>
              <a:t>English proofreading</a:t>
            </a:r>
          </a:p>
          <a:p>
            <a:r>
              <a:rPr lang="en-US" altLang="zh-CN" dirty="0"/>
              <a:t>Weather analysis, forecast and communication</a:t>
            </a:r>
          </a:p>
          <a:p>
            <a:r>
              <a:rPr lang="en-US" altLang="zh-CN" dirty="0"/>
              <a:t>Detection of fake news</a:t>
            </a:r>
          </a:p>
          <a:p>
            <a:r>
              <a:rPr lang="en-US" altLang="zh-CN" dirty="0"/>
              <a:t>Financial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4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Artificial Neural </a:t>
            </a:r>
            <a:r>
              <a:rPr lang="en-US" sz="3600" dirty="0" smtClean="0"/>
              <a:t>Network: </a:t>
            </a:r>
            <a:r>
              <a:rPr lang="en-US" sz="3600" dirty="0"/>
              <a:t>Many Neurons</a:t>
            </a:r>
            <a:r>
              <a:rPr lang="zh-TW" altLang="en-US" sz="3600" dirty="0"/>
              <a:t> </a:t>
            </a:r>
            <a:endParaRPr lang="en-US" sz="3600" dirty="0"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51" y="1538869"/>
            <a:ext cx="6575530" cy="415940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0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Deep Learning: Multiple Hidden Layers</a:t>
            </a:r>
            <a:endParaRPr lang="en-US" sz="36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520" y="2071168"/>
            <a:ext cx="841444" cy="34949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861" y="2071168"/>
            <a:ext cx="841444" cy="349490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79" y="2071168"/>
            <a:ext cx="841444" cy="349490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202325" y="155676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145520" y="156633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Hidden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114576" y="155676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976" y="2456638"/>
            <a:ext cx="649503" cy="270155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1233" y="2158358"/>
            <a:ext cx="654480" cy="33205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6963" y="2296906"/>
            <a:ext cx="784100" cy="302101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5466" y="2296906"/>
            <a:ext cx="784100" cy="30210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622" y="2296906"/>
            <a:ext cx="784100" cy="302101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1140" y="2308111"/>
            <a:ext cx="797241" cy="302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1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093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Automatic Translation as a Prediction Problem: Given X, what is the next word?</a:t>
            </a:r>
            <a:endParaRPr sz="3600" dirty="0"/>
          </a:p>
        </p:txBody>
      </p:sp>
      <p:sp>
        <p:nvSpPr>
          <p:cNvPr id="179" name="Shape 179"/>
          <p:cNvSpPr txBox="1">
            <a:spLocks noGrp="1"/>
          </p:cNvSpPr>
          <p:nvPr>
            <p:ph idx="1"/>
          </p:nvPr>
        </p:nvSpPr>
        <p:spPr>
          <a:xfrm>
            <a:off x="628650" y="1458973"/>
            <a:ext cx="7886700" cy="4351338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accent2"/>
                </a:solidFill>
                <a:latin typeface="+mn-lt"/>
              </a:rPr>
              <a:t>Given the following:</a:t>
            </a:r>
            <a:endParaRPr sz="2800" dirty="0" smtClean="0">
              <a:solidFill>
                <a:schemeClr val="accent2"/>
              </a:solidFill>
              <a:latin typeface="+mn-l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 smtClean="0">
                <a:solidFill>
                  <a:schemeClr val="accent2"/>
                </a:solidFill>
                <a:latin typeface="+mn-lt"/>
              </a:rPr>
              <a:t>ST: </a:t>
            </a:r>
            <a:r>
              <a:rPr lang="en" sz="2800" dirty="0" smtClean="0">
                <a:solidFill>
                  <a:schemeClr val="accent2"/>
                </a:solidFill>
                <a:latin typeface="+mn-lt"/>
              </a:rPr>
              <a:t>I / go / to / school / by / bus / .  /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accent2"/>
                </a:solidFill>
                <a:latin typeface="+mn-lt"/>
              </a:rPr>
              <a:t>TT: 我 / 乘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+mn-lt"/>
              </a:rPr>
              <a:t>Which of the following is mo</a:t>
            </a:r>
            <a:r>
              <a:rPr lang="en-US" altLang="zh-CN" sz="2800" dirty="0" smtClean="0">
                <a:latin typeface="+mn-lt"/>
              </a:rPr>
              <a:t>st</a:t>
            </a:r>
            <a:r>
              <a:rPr lang="en-US" sz="2800" dirty="0" smtClean="0">
                <a:latin typeface="+mn-lt"/>
              </a:rPr>
              <a:t> likely to be </a:t>
            </a:r>
            <a:r>
              <a:rPr lang="en" sz="2800" dirty="0" smtClean="0">
                <a:latin typeface="+mn-lt"/>
              </a:rPr>
              <a:t>the next word?</a:t>
            </a:r>
            <a:endParaRPr sz="2800" dirty="0" smtClean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公車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火車</a:t>
            </a:r>
            <a:endParaRPr sz="28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學校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endParaRPr lang="en-US" altLang="zh-CN" sz="28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電腦</a:t>
            </a:r>
            <a:endParaRPr lang="en-US" altLang="zh-CN" sz="28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翻譯</a:t>
            </a:r>
            <a:endParaRPr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8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Deep Learning and Automatic Translation</a:t>
            </a:r>
            <a:endParaRPr dirty="0"/>
          </a:p>
        </p:txBody>
      </p:sp>
      <p:sp>
        <p:nvSpPr>
          <p:cNvPr id="179" name="Shape 179"/>
          <p:cNvSpPr txBox="1">
            <a:spLocks noGrp="1"/>
          </p:cNvSpPr>
          <p:nvPr>
            <p:ph idx="1"/>
          </p:nvPr>
        </p:nvSpPr>
        <p:spPr>
          <a:xfrm>
            <a:off x="628650" y="1617897"/>
            <a:ext cx="7886700" cy="4351338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tx2"/>
                </a:solidFill>
                <a:latin typeface="+mn-lt"/>
              </a:rPr>
              <a:t>Given</a:t>
            </a:r>
            <a:r>
              <a:rPr lang="en" sz="2000" b="1" dirty="0" smtClean="0">
                <a:solidFill>
                  <a:schemeClr val="dk1"/>
                </a:solidFill>
                <a:latin typeface="+mn-lt"/>
              </a:rPr>
              <a:t> [I</a:t>
            </a:r>
            <a:r>
              <a:rPr lang="en" sz="2000" b="1" dirty="0">
                <a:solidFill>
                  <a:schemeClr val="dk1"/>
                </a:solidFill>
                <a:latin typeface="+mn-lt"/>
              </a:rPr>
              <a:t>] </a:t>
            </a:r>
            <a:r>
              <a:rPr lang="en" sz="2000" dirty="0">
                <a:latin typeface="+mn-lt"/>
              </a:rPr>
              <a:t> / [go] / [to] / [school] / [by] / </a:t>
            </a:r>
            <a:r>
              <a:rPr lang="en" sz="2000" dirty="0" smtClean="0">
                <a:latin typeface="+mn-lt"/>
              </a:rPr>
              <a:t>[</a:t>
            </a:r>
            <a:r>
              <a:rPr lang="en-US" altLang="zh-CN" sz="2000" dirty="0"/>
              <a:t>train</a:t>
            </a:r>
            <a:r>
              <a:rPr lang="en" sz="2000" dirty="0" smtClean="0">
                <a:latin typeface="+mn-lt"/>
              </a:rPr>
              <a:t>] </a:t>
            </a:r>
            <a:r>
              <a:rPr lang="en" sz="2000" dirty="0">
                <a:latin typeface="+mn-lt"/>
              </a:rPr>
              <a:t>/ </a:t>
            </a:r>
            <a:r>
              <a:rPr lang="en" sz="2000" dirty="0" smtClean="0">
                <a:latin typeface="+mn-lt"/>
              </a:rPr>
              <a:t>[.], what </a:t>
            </a:r>
            <a:r>
              <a:rPr lang="en-US" sz="2000" dirty="0" smtClean="0">
                <a:latin typeface="+mn-lt"/>
              </a:rPr>
              <a:t>is the next word?</a:t>
            </a:r>
            <a:r>
              <a:rPr lang="en-US" sz="2000" dirty="0">
                <a:latin typeface="+mn-lt"/>
              </a:rPr>
              <a:t> </a:t>
            </a:r>
            <a:endParaRPr lang="en-US" sz="2000" dirty="0" smtClean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accent5"/>
                </a:solidFill>
                <a:latin typeface="+mn-lt"/>
              </a:rPr>
              <a:t>我</a:t>
            </a:r>
            <a:endParaRPr sz="2000" dirty="0">
              <a:solidFill>
                <a:schemeClr val="accent5"/>
              </a:solidFill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n-lt"/>
              </a:rPr>
              <a:t>[I] / [go] / [to] / [school] / </a:t>
            </a:r>
            <a:r>
              <a:rPr lang="en" sz="2000" b="1" dirty="0">
                <a:solidFill>
                  <a:schemeClr val="dk1"/>
                </a:solidFill>
                <a:latin typeface="+mn-lt"/>
              </a:rPr>
              <a:t>[by] </a:t>
            </a:r>
            <a:r>
              <a:rPr lang="en" sz="2000" dirty="0">
                <a:latin typeface="+mn-lt"/>
              </a:rPr>
              <a:t>/ </a:t>
            </a:r>
            <a:r>
              <a:rPr lang="en" sz="2000" dirty="0" smtClean="0">
                <a:latin typeface="+mn-lt"/>
              </a:rPr>
              <a:t>[</a:t>
            </a:r>
            <a:r>
              <a:rPr lang="en" sz="2000" dirty="0" smtClean="0"/>
              <a:t>train</a:t>
            </a:r>
            <a:r>
              <a:rPr lang="en" sz="2000" dirty="0" smtClean="0">
                <a:latin typeface="+mn-lt"/>
              </a:rPr>
              <a:t>] </a:t>
            </a:r>
            <a:r>
              <a:rPr lang="en" sz="2000" dirty="0">
                <a:latin typeface="+mn-lt"/>
              </a:rPr>
              <a:t>/ [.]  / [我] ⇒ ? </a:t>
            </a:r>
            <a:endParaRPr sz="2000" dirty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5"/>
                </a:solidFill>
                <a:latin typeface="+mn-lt"/>
              </a:rPr>
              <a:t>乘</a:t>
            </a:r>
            <a:endParaRPr sz="2000" dirty="0">
              <a:solidFill>
                <a:schemeClr val="accent5"/>
              </a:solidFill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n-lt"/>
              </a:rPr>
              <a:t>[I] / [go] / [to] / [school] / [by] / </a:t>
            </a:r>
            <a:r>
              <a:rPr lang="en" sz="2000" b="1" dirty="0" smtClean="0">
                <a:solidFill>
                  <a:schemeClr val="dk1"/>
                </a:solidFill>
                <a:latin typeface="+mn-lt"/>
              </a:rPr>
              <a:t>[</a:t>
            </a:r>
            <a:r>
              <a:rPr lang="en" sz="2000" b="1" dirty="0" smtClean="0">
                <a:solidFill>
                  <a:schemeClr val="dk1"/>
                </a:solidFill>
              </a:rPr>
              <a:t>train</a:t>
            </a:r>
            <a:r>
              <a:rPr lang="en" sz="2000" b="1" dirty="0" smtClean="0">
                <a:solidFill>
                  <a:schemeClr val="dk1"/>
                </a:solidFill>
                <a:latin typeface="+mn-lt"/>
              </a:rPr>
              <a:t>]</a:t>
            </a:r>
            <a:r>
              <a:rPr lang="en" sz="2000" dirty="0" smtClean="0">
                <a:latin typeface="+mn-lt"/>
              </a:rPr>
              <a:t> </a:t>
            </a:r>
            <a:r>
              <a:rPr lang="en" sz="2000" dirty="0">
                <a:latin typeface="+mn-lt"/>
              </a:rPr>
              <a:t>/ [.]  / [我] / [乘] ⇒ ?</a:t>
            </a:r>
            <a:endParaRPr sz="2000" dirty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solidFill>
                  <a:schemeClr val="accent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火</a:t>
            </a:r>
            <a:r>
              <a:rPr lang="en" sz="2000" dirty="0" smtClean="0">
                <a:solidFill>
                  <a:schemeClr val="accent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車</a:t>
            </a:r>
            <a:endParaRPr sz="2000" dirty="0">
              <a:solidFill>
                <a:schemeClr val="accent5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n-lt"/>
              </a:rPr>
              <a:t>[I] / </a:t>
            </a:r>
            <a:r>
              <a:rPr lang="en" sz="2000" b="1" dirty="0">
                <a:solidFill>
                  <a:schemeClr val="dk1"/>
                </a:solidFill>
                <a:latin typeface="+mn-lt"/>
              </a:rPr>
              <a:t>[go]</a:t>
            </a:r>
            <a:r>
              <a:rPr lang="en" sz="2000" dirty="0">
                <a:latin typeface="+mn-lt"/>
              </a:rPr>
              <a:t> / </a:t>
            </a:r>
            <a:r>
              <a:rPr lang="en" sz="2000" b="1" dirty="0">
                <a:solidFill>
                  <a:schemeClr val="dk1"/>
                </a:solidFill>
                <a:latin typeface="+mn-lt"/>
              </a:rPr>
              <a:t>[to]</a:t>
            </a:r>
            <a:r>
              <a:rPr lang="en" sz="2000" dirty="0">
                <a:latin typeface="+mn-lt"/>
              </a:rPr>
              <a:t> / [school] / [by] / </a:t>
            </a:r>
            <a:r>
              <a:rPr lang="en" sz="2000" dirty="0" smtClean="0">
                <a:latin typeface="+mn-lt"/>
              </a:rPr>
              <a:t>[</a:t>
            </a:r>
            <a:r>
              <a:rPr lang="en" sz="2000" dirty="0" smtClean="0"/>
              <a:t>train</a:t>
            </a:r>
            <a:r>
              <a:rPr lang="en" sz="2000" dirty="0" smtClean="0">
                <a:latin typeface="+mn-lt"/>
              </a:rPr>
              <a:t>] </a:t>
            </a:r>
            <a:r>
              <a:rPr lang="en" sz="2000" dirty="0">
                <a:latin typeface="+mn-lt"/>
              </a:rPr>
              <a:t>/ [.]  / [我] / [乘] / [公車] ⇒ ?</a:t>
            </a:r>
            <a:endParaRPr sz="2000" dirty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5"/>
                </a:solidFill>
                <a:latin typeface="+mn-lt"/>
              </a:rPr>
              <a:t>去</a:t>
            </a:r>
            <a:endParaRPr sz="2000" dirty="0">
              <a:solidFill>
                <a:schemeClr val="accent5"/>
              </a:solidFill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n-lt"/>
              </a:rPr>
              <a:t>[I] / [go] / [to] / </a:t>
            </a:r>
            <a:r>
              <a:rPr lang="en" sz="2000" b="1" dirty="0">
                <a:solidFill>
                  <a:schemeClr val="dk1"/>
                </a:solidFill>
                <a:latin typeface="+mn-lt"/>
              </a:rPr>
              <a:t>[school]</a:t>
            </a:r>
            <a:r>
              <a:rPr lang="en" sz="2000" dirty="0">
                <a:latin typeface="+mn-lt"/>
              </a:rPr>
              <a:t> / [by] / </a:t>
            </a:r>
            <a:r>
              <a:rPr lang="en" sz="2000" dirty="0" smtClean="0">
                <a:latin typeface="+mn-lt"/>
              </a:rPr>
              <a:t>[</a:t>
            </a:r>
            <a:r>
              <a:rPr lang="en" sz="2000" dirty="0" smtClean="0"/>
              <a:t>train</a:t>
            </a:r>
            <a:r>
              <a:rPr lang="en" sz="2000" dirty="0" smtClean="0">
                <a:latin typeface="+mn-lt"/>
              </a:rPr>
              <a:t>] </a:t>
            </a:r>
            <a:r>
              <a:rPr lang="en" sz="2000" dirty="0">
                <a:latin typeface="+mn-lt"/>
              </a:rPr>
              <a:t>/ [.]  / [我] / [乘] / [公車] / [去] ⇒ ?</a:t>
            </a:r>
            <a:endParaRPr sz="2000" dirty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5"/>
                </a:solidFill>
                <a:latin typeface="+mn-lt"/>
              </a:rPr>
              <a:t>學校</a:t>
            </a:r>
            <a:endParaRPr sz="2000" dirty="0">
              <a:solidFill>
                <a:schemeClr val="accent5"/>
              </a:solidFill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n-lt"/>
              </a:rPr>
              <a:t>[I] / [go] / [to] / [school] / [by] / </a:t>
            </a:r>
            <a:r>
              <a:rPr lang="en" sz="2000" dirty="0" smtClean="0">
                <a:latin typeface="+mn-lt"/>
              </a:rPr>
              <a:t>[</a:t>
            </a:r>
            <a:r>
              <a:rPr lang="en" sz="2000" dirty="0" smtClean="0"/>
              <a:t>train</a:t>
            </a:r>
            <a:r>
              <a:rPr lang="en" sz="2000" dirty="0" smtClean="0">
                <a:latin typeface="+mn-lt"/>
              </a:rPr>
              <a:t>] </a:t>
            </a:r>
            <a:r>
              <a:rPr lang="en" sz="2000" dirty="0">
                <a:latin typeface="+mn-lt"/>
              </a:rPr>
              <a:t>/ </a:t>
            </a:r>
            <a:r>
              <a:rPr lang="en" sz="2000" b="1" dirty="0">
                <a:solidFill>
                  <a:schemeClr val="dk1"/>
                </a:solidFill>
                <a:latin typeface="+mn-lt"/>
              </a:rPr>
              <a:t>[.]</a:t>
            </a:r>
            <a:r>
              <a:rPr lang="en" sz="2000" dirty="0">
                <a:latin typeface="+mn-lt"/>
              </a:rPr>
              <a:t>  / [我] / [乘] / [公車] / [去] / [學校] / ⇒ ?</a:t>
            </a:r>
            <a:endParaRPr sz="2000" dirty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latin typeface="+mn-lt"/>
              </a:rPr>
              <a:t>。</a:t>
            </a:r>
            <a:endParaRPr sz="2000" dirty="0">
              <a:latin typeface="+mn-l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000" dirty="0">
                <a:latin typeface="+mn-lt"/>
              </a:rPr>
              <a:t>Translation: </a:t>
            </a:r>
            <a:r>
              <a:rPr lang="en" sz="2000" dirty="0" smtClean="0">
                <a:solidFill>
                  <a:schemeClr val="accent5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Microsoft JhengHei UI Light" panose="020B0304030504040204" pitchFamily="34" charset="-120"/>
              </a:rPr>
              <a:t>我乘</a:t>
            </a:r>
            <a:r>
              <a:rPr lang="zh-CN" altLang="en-US" sz="2000" dirty="0">
                <a:solidFill>
                  <a:schemeClr val="accent5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Microsoft JhengHei UI Light" panose="020B0304030504040204" pitchFamily="34" charset="-120"/>
              </a:rPr>
              <a:t>火</a:t>
            </a:r>
            <a:r>
              <a:rPr lang="en" sz="2000" dirty="0" smtClean="0">
                <a:solidFill>
                  <a:schemeClr val="accent5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Microsoft JhengHei UI Light" panose="020B0304030504040204" pitchFamily="34" charset="-120"/>
              </a:rPr>
              <a:t>車去學校。</a:t>
            </a:r>
            <a:endParaRPr sz="2000" dirty="0">
              <a:solidFill>
                <a:schemeClr val="accent5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Microsoft JhengHei UI Light" panose="020B0304030504040204" pitchFamily="34" charset="-120"/>
            </a:endParaRPr>
          </a:p>
        </p:txBody>
      </p:sp>
      <p:pic>
        <p:nvPicPr>
          <p:cNvPr id="5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4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"/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Useful Tools for Professional Translators</a:t>
            </a:r>
          </a:p>
          <a:p>
            <a:r>
              <a:rPr lang="en-US" dirty="0" smtClean="0"/>
              <a:t>AI and Translation Technology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Ways to Make Better Use of Automatic Translation Systems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 a Smart User!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67921" y="4205477"/>
            <a:ext cx="5609293" cy="9234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dirty="0" smtClean="0"/>
              <a:t>Customizable Systems</a:t>
            </a:r>
          </a:p>
        </p:txBody>
      </p:sp>
      <p:sp>
        <p:nvSpPr>
          <p:cNvPr id="7" name="矩形 6"/>
          <p:cNvSpPr/>
          <p:nvPr/>
        </p:nvSpPr>
        <p:spPr>
          <a:xfrm>
            <a:off x="1767923" y="1861009"/>
            <a:ext cx="5609293" cy="9234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dirty="0" smtClean="0"/>
              <a:t>Domain-specific Systems</a:t>
            </a:r>
            <a:endParaRPr lang="zh-HK" altLang="en-US" sz="4000" dirty="0"/>
          </a:p>
        </p:txBody>
      </p:sp>
      <p:sp>
        <p:nvSpPr>
          <p:cNvPr id="8" name="矩形 7"/>
          <p:cNvSpPr/>
          <p:nvPr/>
        </p:nvSpPr>
        <p:spPr>
          <a:xfrm>
            <a:off x="1767922" y="3001585"/>
            <a:ext cx="5609293" cy="9234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dirty="0" smtClean="0"/>
              <a:t>Multiple Systems</a:t>
            </a:r>
            <a:endParaRPr lang="zh-HK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6109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Our Project</a:t>
            </a:r>
          </a:p>
          <a:p>
            <a:r>
              <a:rPr lang="en-US" dirty="0" smtClean="0"/>
              <a:t>Machine Translation of IPO Documents</a:t>
            </a:r>
          </a:p>
          <a:p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56426" y="2921070"/>
            <a:ext cx="2519464" cy="1391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General Documents</a:t>
            </a:r>
            <a:endParaRPr lang="zh-HK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1556426" y="4530948"/>
            <a:ext cx="2519464" cy="13910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IPO Documents</a:t>
            </a:r>
            <a:endParaRPr lang="zh-HK" altLang="en-US" sz="3200" dirty="0"/>
          </a:p>
        </p:txBody>
      </p:sp>
      <p:sp>
        <p:nvSpPr>
          <p:cNvPr id="7" name="向右箭號 6"/>
          <p:cNvSpPr/>
          <p:nvPr/>
        </p:nvSpPr>
        <p:spPr>
          <a:xfrm>
            <a:off x="4260715" y="3234219"/>
            <a:ext cx="787941" cy="83657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向右箭號 8"/>
          <p:cNvSpPr/>
          <p:nvPr/>
        </p:nvSpPr>
        <p:spPr>
          <a:xfrm>
            <a:off x="4260714" y="4808186"/>
            <a:ext cx="787941" cy="83657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圓角矩形 9"/>
          <p:cNvSpPr/>
          <p:nvPr/>
        </p:nvSpPr>
        <p:spPr>
          <a:xfrm>
            <a:off x="5291847" y="3428772"/>
            <a:ext cx="2577830" cy="179770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 smtClean="0"/>
              <a:t>Deep Neural Networks</a:t>
            </a:r>
            <a:endParaRPr lang="zh-HK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9856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Qtranslate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altLang="zh-HK" dirty="0">
                <a:hlinkClick r:id="rId2"/>
              </a:rPr>
              <a:t>http://</a:t>
            </a:r>
            <a:r>
              <a:rPr lang="en-US" altLang="zh-HK" dirty="0" smtClean="0">
                <a:hlinkClick r:id="rId2"/>
              </a:rPr>
              <a:t>quest-app.appspot.com/home</a:t>
            </a:r>
            <a:endParaRPr lang="en-US" altLang="zh-HK" dirty="0" smtClean="0"/>
          </a:p>
          <a:p>
            <a:r>
              <a:rPr lang="en-US" altLang="zh-HK" dirty="0" err="1" smtClean="0"/>
              <a:t>ImTranslator</a:t>
            </a:r>
            <a:r>
              <a:rPr lang="en-US" altLang="zh-HK" dirty="0"/>
              <a:t>: </a:t>
            </a:r>
            <a:r>
              <a:rPr lang="en-US" altLang="zh-HK" dirty="0">
                <a:hlinkClick r:id="rId3"/>
              </a:rPr>
              <a:t>http://imtranslator.net/compare</a:t>
            </a:r>
            <a:r>
              <a:rPr lang="en-US" altLang="zh-HK" dirty="0" smtClean="0">
                <a:hlinkClick r:id="rId3"/>
              </a:rPr>
              <a:t>/</a:t>
            </a:r>
            <a:endParaRPr lang="en-US" altLang="zh-HK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3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Customizable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Prototype</a:t>
            </a:r>
            <a:r>
              <a:rPr lang="zh-CN" altLang="en-US" dirty="0" smtClean="0"/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://customizemt.000webhostapp.com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1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Making MT More Useful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 Segmentation</a:t>
            </a:r>
          </a:p>
          <a:p>
            <a:r>
              <a:rPr lang="en-US" dirty="0" smtClean="0"/>
              <a:t>Customizable Translation Database</a:t>
            </a:r>
          </a:p>
          <a:p>
            <a:r>
              <a:rPr lang="en-US" dirty="0" smtClean="0"/>
              <a:t>Key Expression Identification</a:t>
            </a:r>
          </a:p>
          <a:p>
            <a:r>
              <a:rPr lang="en-US" dirty="0" smtClean="0"/>
              <a:t>Instant 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8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627904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+mn-lt"/>
              </a:rPr>
              <a:t>Trends in Technology for Translators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11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450"/>
            <a:ext cx="9144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6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450"/>
            <a:ext cx="9144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450"/>
            <a:ext cx="9144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3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450"/>
            <a:ext cx="9144000" cy="4991100"/>
          </a:xfrm>
          <a:prstGeom prst="rect">
            <a:avLst/>
          </a:prstGeom>
        </p:spPr>
      </p:pic>
      <p:sp>
        <p:nvSpPr>
          <p:cNvPr id="3" name="向上箭號 2"/>
          <p:cNvSpPr/>
          <p:nvPr/>
        </p:nvSpPr>
        <p:spPr>
          <a:xfrm>
            <a:off x="8613913" y="2464904"/>
            <a:ext cx="530087" cy="410817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向上箭號 3"/>
          <p:cNvSpPr/>
          <p:nvPr/>
        </p:nvSpPr>
        <p:spPr>
          <a:xfrm rot="5400000">
            <a:off x="8236226" y="1994452"/>
            <a:ext cx="530087" cy="410817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83700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Many other tools</a:t>
            </a:r>
            <a:endParaRPr lang="zh-TW" altLang="en-US" dirty="0"/>
          </a:p>
        </p:txBody>
      </p:sp>
      <p:sp>
        <p:nvSpPr>
          <p:cNvPr id="14" name="Rectangle 5"/>
          <p:cNvSpPr/>
          <p:nvPr/>
        </p:nvSpPr>
        <p:spPr>
          <a:xfrm>
            <a:off x="311700" y="1469821"/>
            <a:ext cx="2560320" cy="13447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000" kern="1200" dirty="0" smtClean="0">
                <a:solidFill>
                  <a:prstClr val="black"/>
                </a:solidFill>
              </a:rPr>
              <a:t>Tools for Medical Translation</a:t>
            </a:r>
            <a:endParaRPr lang="en-US" sz="2000" kern="1200" dirty="0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/>
          <p:nvPr/>
        </p:nvSpPr>
        <p:spPr>
          <a:xfrm>
            <a:off x="6271980" y="2973474"/>
            <a:ext cx="2560320" cy="13447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000" kern="1200" dirty="0" smtClean="0">
                <a:solidFill>
                  <a:prstClr val="black"/>
                </a:solidFill>
              </a:rPr>
              <a:t>Tools for Subtitling</a:t>
            </a:r>
            <a:endParaRPr lang="en-US" sz="2000" kern="1200" dirty="0">
              <a:solidFill>
                <a:prstClr val="black"/>
              </a:solidFill>
            </a:endParaRPr>
          </a:p>
        </p:txBody>
      </p:sp>
      <p:sp>
        <p:nvSpPr>
          <p:cNvPr id="16" name="Rectangle 5"/>
          <p:cNvSpPr/>
          <p:nvPr/>
        </p:nvSpPr>
        <p:spPr>
          <a:xfrm>
            <a:off x="3291840" y="1469821"/>
            <a:ext cx="2560320" cy="13447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000" kern="1200" dirty="0" smtClean="0">
                <a:solidFill>
                  <a:prstClr val="black"/>
                </a:solidFill>
              </a:rPr>
              <a:t>Tools for Translation of Government Documents</a:t>
            </a:r>
            <a:endParaRPr lang="en-US" sz="2000" kern="1200" dirty="0">
              <a:solidFill>
                <a:prstClr val="black"/>
              </a:solidFill>
            </a:endParaRPr>
          </a:p>
        </p:txBody>
      </p:sp>
      <p:sp>
        <p:nvSpPr>
          <p:cNvPr id="17" name="Rectangle 5"/>
          <p:cNvSpPr/>
          <p:nvPr/>
        </p:nvSpPr>
        <p:spPr>
          <a:xfrm>
            <a:off x="3291840" y="2973474"/>
            <a:ext cx="2560320" cy="13447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000" kern="1200" dirty="0" smtClean="0">
                <a:solidFill>
                  <a:prstClr val="black"/>
                </a:solidFill>
              </a:rPr>
              <a:t>Tools for Interpreting</a:t>
            </a:r>
            <a:endParaRPr lang="en-US" sz="2000" kern="1200" dirty="0">
              <a:solidFill>
                <a:prstClr val="black"/>
              </a:solidFill>
            </a:endParaRPr>
          </a:p>
        </p:txBody>
      </p:sp>
      <p:sp>
        <p:nvSpPr>
          <p:cNvPr id="18" name="Rectangle 5"/>
          <p:cNvSpPr/>
          <p:nvPr/>
        </p:nvSpPr>
        <p:spPr>
          <a:xfrm>
            <a:off x="311700" y="2973474"/>
            <a:ext cx="2560320" cy="13447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000" kern="1200" dirty="0" smtClean="0">
                <a:solidFill>
                  <a:prstClr val="black"/>
                </a:solidFill>
              </a:rPr>
              <a:t>Tools for Translation of Philosophical Texts</a:t>
            </a:r>
            <a:endParaRPr lang="en-US" sz="2000" kern="1200" dirty="0">
              <a:solidFill>
                <a:prstClr val="black"/>
              </a:solidFill>
            </a:endParaRPr>
          </a:p>
        </p:txBody>
      </p:sp>
      <p:sp>
        <p:nvSpPr>
          <p:cNvPr id="19" name="Rectangle 5"/>
          <p:cNvSpPr/>
          <p:nvPr/>
        </p:nvSpPr>
        <p:spPr>
          <a:xfrm>
            <a:off x="6271980" y="1469821"/>
            <a:ext cx="2560320" cy="13447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000" kern="1200" dirty="0" smtClean="0">
                <a:solidFill>
                  <a:prstClr val="black"/>
                </a:solidFill>
              </a:rPr>
              <a:t>Tools for Scientific Translation</a:t>
            </a:r>
            <a:endParaRPr lang="en-US" sz="2000" kern="1200" dirty="0">
              <a:solidFill>
                <a:prstClr val="black"/>
              </a:solidFill>
            </a:endParaRPr>
          </a:p>
        </p:txBody>
      </p:sp>
      <p:sp>
        <p:nvSpPr>
          <p:cNvPr id="20" name="Rectangle 7"/>
          <p:cNvSpPr/>
          <p:nvPr/>
        </p:nvSpPr>
        <p:spPr>
          <a:xfrm>
            <a:off x="6271980" y="4477127"/>
            <a:ext cx="2560320" cy="13447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000" kern="1200" dirty="0" smtClean="0">
                <a:solidFill>
                  <a:prstClr val="black"/>
                </a:solidFill>
              </a:rPr>
              <a:t>Tools for Team Translation / Project Management</a:t>
            </a:r>
            <a:endParaRPr lang="en-US" sz="2000" kern="1200" dirty="0">
              <a:solidFill>
                <a:prstClr val="black"/>
              </a:solidFill>
            </a:endParaRPr>
          </a:p>
        </p:txBody>
      </p:sp>
      <p:sp>
        <p:nvSpPr>
          <p:cNvPr id="21" name="Rectangle 7"/>
          <p:cNvSpPr/>
          <p:nvPr/>
        </p:nvSpPr>
        <p:spPr>
          <a:xfrm>
            <a:off x="311700" y="4477127"/>
            <a:ext cx="2560320" cy="13447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000" kern="1200" dirty="0" smtClean="0">
                <a:solidFill>
                  <a:prstClr val="black"/>
                </a:solidFill>
              </a:rPr>
              <a:t>Tools for Web </a:t>
            </a:r>
            <a:r>
              <a:rPr lang="en-US" altLang="zh-CN" sz="2000" kern="1200" dirty="0" smtClean="0">
                <a:solidFill>
                  <a:prstClr val="black"/>
                </a:solidFill>
              </a:rPr>
              <a:t>Translation</a:t>
            </a:r>
            <a:endParaRPr lang="en-US" sz="2000" kern="1200" dirty="0">
              <a:solidFill>
                <a:prstClr val="black"/>
              </a:solidFill>
            </a:endParaRPr>
          </a:p>
        </p:txBody>
      </p:sp>
      <p:sp>
        <p:nvSpPr>
          <p:cNvPr id="12" name="Rectangle 5"/>
          <p:cNvSpPr/>
          <p:nvPr/>
        </p:nvSpPr>
        <p:spPr>
          <a:xfrm>
            <a:off x="3291840" y="4477127"/>
            <a:ext cx="2560320" cy="13447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000" kern="1200" dirty="0" smtClean="0">
                <a:solidFill>
                  <a:prstClr val="black"/>
                </a:solidFill>
              </a:rPr>
              <a:t>Tools for Bilingual Digital Marketing</a:t>
            </a:r>
            <a:endParaRPr lang="en-US" sz="2000" kern="1200" dirty="0">
              <a:solidFill>
                <a:prstClr val="black"/>
              </a:solidFill>
            </a:endParaRPr>
          </a:p>
        </p:txBody>
      </p:sp>
      <p:pic>
        <p:nvPicPr>
          <p:cNvPr id="2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3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6591" y="2544418"/>
            <a:ext cx="3776869" cy="1656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dirty="0" smtClean="0"/>
              <a:t>Short Courses</a:t>
            </a:r>
            <a:endParaRPr lang="zh-HK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4817165" y="2544418"/>
            <a:ext cx="3776869" cy="16565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dirty="0" smtClean="0"/>
              <a:t>MA in Translation</a:t>
            </a:r>
            <a:endParaRPr lang="zh-HK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3847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Research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Prototype: IPO prospectus</a:t>
            </a:r>
          </a:p>
          <a:p>
            <a:r>
              <a:rPr lang="en-US" dirty="0" smtClean="0"/>
              <a:t>MT-CAT Integration (with multiple translation suggestions?)</a:t>
            </a:r>
            <a:endParaRPr lang="en-US" dirty="0"/>
          </a:p>
          <a:p>
            <a:r>
              <a:rPr lang="en-US" dirty="0" smtClean="0"/>
              <a:t>Computer-aided Interpreting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8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very much!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Email: </a:t>
            </a:r>
            <a:r>
              <a:rPr lang="en-US" dirty="0" smtClean="0">
                <a:hlinkClick r:id="rId2"/>
              </a:rPr>
              <a:t>scsiu@hsu.edu.hk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Website: </a:t>
            </a:r>
            <a:r>
              <a:rPr lang="en-US" dirty="0">
                <a:hlinkClick r:id="rId3"/>
              </a:rPr>
              <a:t>https</a:t>
            </a:r>
            <a:r>
              <a:rPr lang="en-US" dirty="0" smtClean="0">
                <a:hlinkClick r:id="rId3"/>
              </a:rPr>
              <a:t>://www.hsuhk-translation-technology.com</a:t>
            </a:r>
            <a:endParaRPr lang="en-US" dirty="0" smtClean="0"/>
          </a:p>
          <a:p>
            <a:r>
              <a:rPr lang="en-US" altLang="zh-CN" dirty="0" smtClean="0"/>
              <a:t>More </a:t>
            </a:r>
            <a:r>
              <a:rPr lang="en-US" altLang="zh-TW" dirty="0" smtClean="0"/>
              <a:t>Workshops</a:t>
            </a:r>
            <a:r>
              <a:rPr lang="en-US" altLang="zh-TW" dirty="0"/>
              <a:t>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10626" y="5458722"/>
            <a:ext cx="23118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K" dirty="0" smtClean="0"/>
              <a:t>Our Facebook</a:t>
            </a:r>
          </a:p>
          <a:p>
            <a:pPr algn="ctr"/>
            <a:r>
              <a:rPr lang="zh-HK" altLang="en-US" dirty="0" smtClean="0"/>
              <a:t>https</a:t>
            </a:r>
            <a:r>
              <a:rPr lang="zh-HK" altLang="en-US" dirty="0"/>
              <a:t>://goo.gl/M9rHs5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052" y="3625632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0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Useful Tools for Professional Translators</a:t>
            </a:r>
          </a:p>
          <a:p>
            <a:r>
              <a:rPr lang="en-US" dirty="0" smtClean="0"/>
              <a:t>AI and Translation Technology</a:t>
            </a:r>
          </a:p>
          <a:p>
            <a:r>
              <a:rPr lang="en-US" dirty="0" smtClean="0"/>
              <a:t>Ways to Make Better Use of Automatic Translation Systems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3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Useful Tools for Professional Translators</a:t>
            </a:r>
          </a:p>
          <a:p>
            <a:r>
              <a:rPr lang="en-US" dirty="0" smtClean="0"/>
              <a:t>AI and Translation Technology</a:t>
            </a:r>
          </a:p>
          <a:p>
            <a:r>
              <a:rPr lang="en-US" dirty="0" smtClean="0"/>
              <a:t>Ways to Make Better Use of Automatic Translation Systems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3" y="5946551"/>
            <a:ext cx="2453223" cy="5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自訂 1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1464</TotalTime>
  <Words>1987</Words>
  <Application>Microsoft Office PowerPoint</Application>
  <PresentationFormat>如螢幕大小 (4:3)</PresentationFormat>
  <Paragraphs>462</Paragraphs>
  <Slides>77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95" baseType="lpstr">
      <vt:lpstr>等线</vt:lpstr>
      <vt:lpstr>等线 Light</vt:lpstr>
      <vt:lpstr>Microsoft JhengHei UI Light</vt:lpstr>
      <vt:lpstr>Microsoft YaHei Light</vt:lpstr>
      <vt:lpstr>Roboto</vt:lpstr>
      <vt:lpstr>Roboto Medium</vt:lpstr>
      <vt:lpstr>Roboto Thin</vt:lpstr>
      <vt:lpstr>SimSun</vt:lpstr>
      <vt:lpstr>微軟正黑體</vt:lpstr>
      <vt:lpstr>微軟正黑體</vt:lpstr>
      <vt:lpstr>新細明體</vt:lpstr>
      <vt:lpstr>Arial</vt:lpstr>
      <vt:lpstr>Calibri</vt:lpstr>
      <vt:lpstr>Calibri Light</vt:lpstr>
      <vt:lpstr>Consolas</vt:lpstr>
      <vt:lpstr>Times New Roman</vt:lpstr>
      <vt:lpstr>Wingdings</vt:lpstr>
      <vt:lpstr>Office Theme</vt:lpstr>
      <vt:lpstr>Trends in Technology for Translators: Deep Learning and Automatic Translation</vt:lpstr>
      <vt:lpstr>Deep Learning Research and Application Centre The Hang Seng University of Hong Kong</vt:lpstr>
      <vt:lpstr>PowerPoint 簡報</vt:lpstr>
      <vt:lpstr>Deep Learning</vt:lpstr>
      <vt:lpstr>Deep Learning Research and Application Centre</vt:lpstr>
      <vt:lpstr>Projects (https://dlc.hsu.edu.hk/)</vt:lpstr>
      <vt:lpstr>Trends in Technology for Translators</vt:lpstr>
      <vt:lpstr>Outline</vt:lpstr>
      <vt:lpstr>Outline</vt:lpstr>
      <vt:lpstr>Translation Technology</vt:lpstr>
      <vt:lpstr>Electronic Dictionaries</vt:lpstr>
      <vt:lpstr>Example: HSUHK Business Translation Index</vt:lpstr>
      <vt:lpstr>Corpora and Concordancers</vt:lpstr>
      <vt:lpstr>Example 1: Legal Corpus</vt:lpstr>
      <vt:lpstr>Example 2: Ngram Viewer</vt:lpstr>
      <vt:lpstr>Translation Databases: Translation Memories and Termbases</vt:lpstr>
      <vt:lpstr>Example: Memsource</vt:lpstr>
      <vt:lpstr>Automatic Translation</vt:lpstr>
      <vt:lpstr>Outline</vt:lpstr>
      <vt:lpstr>Methods</vt:lpstr>
      <vt:lpstr>Traditional Approaches to Machine Translation</vt:lpstr>
      <vt:lpstr>Methods</vt:lpstr>
      <vt:lpstr>Rule-based Machine Translation (RBMT)</vt:lpstr>
      <vt:lpstr>Direct MT</vt:lpstr>
      <vt:lpstr>Direct MT</vt:lpstr>
      <vt:lpstr>Segmentation</vt:lpstr>
      <vt:lpstr>Tokenization</vt:lpstr>
      <vt:lpstr>Lemmatization</vt:lpstr>
      <vt:lpstr>POS-tagging</vt:lpstr>
      <vt:lpstr>Replacement</vt:lpstr>
      <vt:lpstr>Reordering and Modification</vt:lpstr>
      <vt:lpstr>Transfer MT</vt:lpstr>
      <vt:lpstr>Transfer MT</vt:lpstr>
      <vt:lpstr>Parsing</vt:lpstr>
      <vt:lpstr>Transfer</vt:lpstr>
      <vt:lpstr>Generation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Methods</vt:lpstr>
      <vt:lpstr>PowerPoint 簡報</vt:lpstr>
      <vt:lpstr>PowerPoint 簡報</vt:lpstr>
      <vt:lpstr>PowerPoint 簡報</vt:lpstr>
      <vt:lpstr>PowerPoint 簡報</vt:lpstr>
      <vt:lpstr>Methods</vt:lpstr>
      <vt:lpstr>Statistical Machine Translation</vt:lpstr>
      <vt:lpstr>PowerPoint 簡報</vt:lpstr>
      <vt:lpstr>Language Model</vt:lpstr>
      <vt:lpstr>Translation Model</vt:lpstr>
      <vt:lpstr>PowerPoint 簡報</vt:lpstr>
      <vt:lpstr>PowerPoint 簡報</vt:lpstr>
      <vt:lpstr>Methods</vt:lpstr>
      <vt:lpstr>Biological Neuron</vt:lpstr>
      <vt:lpstr>Biological Neural Network</vt:lpstr>
      <vt:lpstr>Artificial Neuron</vt:lpstr>
      <vt:lpstr>Artificial Neural Network: Many Neurons </vt:lpstr>
      <vt:lpstr>Deep Learning: Multiple Hidden Layers</vt:lpstr>
      <vt:lpstr>Automatic Translation as a Prediction Problem: Given X, what is the next word?</vt:lpstr>
      <vt:lpstr>Deep Learning and Automatic Translation</vt:lpstr>
      <vt:lpstr>Outline</vt:lpstr>
      <vt:lpstr>Be a Smart User!</vt:lpstr>
      <vt:lpstr>Domain-specific Systems</vt:lpstr>
      <vt:lpstr>Multiple Systems</vt:lpstr>
      <vt:lpstr>Customizable Systems</vt:lpstr>
      <vt:lpstr>Making MT More Useful</vt:lpstr>
      <vt:lpstr>PowerPoint 簡報</vt:lpstr>
      <vt:lpstr>PowerPoint 簡報</vt:lpstr>
      <vt:lpstr>PowerPoint 簡報</vt:lpstr>
      <vt:lpstr>PowerPoint 簡報</vt:lpstr>
      <vt:lpstr>Many other tools</vt:lpstr>
      <vt:lpstr>PowerPoint 簡報</vt:lpstr>
      <vt:lpstr>Other Research Projects</vt:lpstr>
      <vt:lpstr>Thank you very much!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Talk</dc:title>
  <dc:creator>Sai Cheong Siu</dc:creator>
  <cp:lastModifiedBy>idibydi</cp:lastModifiedBy>
  <cp:revision>90</cp:revision>
  <cp:lastPrinted>2018-11-25T14:46:58Z</cp:lastPrinted>
  <dcterms:created xsi:type="dcterms:W3CDTF">2018-11-18T03:51:49Z</dcterms:created>
  <dcterms:modified xsi:type="dcterms:W3CDTF">2019-01-25T16:28:05Z</dcterms:modified>
</cp:coreProperties>
</file>